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IBM Plex Sans"/>
      <p:regular r:id="rId40"/>
      <p:bold r:id="rId41"/>
      <p:italic r:id="rId42"/>
      <p:boldItalic r:id="rId43"/>
    </p:embeddedFont>
    <p:embeddedFont>
      <p:font typeface="Overpass"/>
      <p:regular r:id="rId44"/>
      <p:bold r:id="rId45"/>
      <p:italic r:id="rId46"/>
      <p:boldItalic r:id="rId47"/>
    </p:embeddedFont>
    <p:embeddedFont>
      <p:font typeface="Oxanium"/>
      <p:regular r:id="rId48"/>
      <p:bold r:id="rId49"/>
    </p:embeddedFont>
    <p:embeddedFont>
      <p:font typeface="IBM Plex Sans SemiBold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C9DA061-EC2B-4320-9C3D-65239E4D1AFA}">
  <a:tblStyle styleId="{AC9DA061-EC2B-4320-9C3D-65239E4D1A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BMPlexSans-regular.fntdata"/><Relationship Id="rId42" Type="http://schemas.openxmlformats.org/officeDocument/2006/relationships/font" Target="fonts/IBMPlexSans-italic.fntdata"/><Relationship Id="rId41" Type="http://schemas.openxmlformats.org/officeDocument/2006/relationships/font" Target="fonts/IBMPlexSans-bold.fntdata"/><Relationship Id="rId44" Type="http://schemas.openxmlformats.org/officeDocument/2006/relationships/font" Target="fonts/Overpass-regular.fntdata"/><Relationship Id="rId43" Type="http://schemas.openxmlformats.org/officeDocument/2006/relationships/font" Target="fonts/IBMPlexSans-boldItalic.fntdata"/><Relationship Id="rId46" Type="http://schemas.openxmlformats.org/officeDocument/2006/relationships/font" Target="fonts/Overpass-italic.fntdata"/><Relationship Id="rId45" Type="http://schemas.openxmlformats.org/officeDocument/2006/relationships/font" Target="fonts/Overpas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Oxanium-regular.fntdata"/><Relationship Id="rId47" Type="http://schemas.openxmlformats.org/officeDocument/2006/relationships/font" Target="fonts/Overpass-boldItalic.fntdata"/><Relationship Id="rId49" Type="http://schemas.openxmlformats.org/officeDocument/2006/relationships/font" Target="fonts/Oxanium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IBMPlexSansSemiBold-bold.fntdata"/><Relationship Id="rId50" Type="http://schemas.openxmlformats.org/officeDocument/2006/relationships/font" Target="fonts/IBMPlexSansSemiBold-regular.fntdata"/><Relationship Id="rId53" Type="http://schemas.openxmlformats.org/officeDocument/2006/relationships/font" Target="fonts/IBMPlexSansSemiBold-boldItalic.fntdata"/><Relationship Id="rId52" Type="http://schemas.openxmlformats.org/officeDocument/2006/relationships/font" Target="fonts/IBMPlexSansSemiBold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42d25094dc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42d25094dc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42d25094d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42d25094d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4512a05e1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4512a05e1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42d25094d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42d25094d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4512a05e1e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4512a05e1e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42d25094d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42d25094d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42d25094dc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42d25094d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4512a05e1e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4512a05e1e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42d25094dc_0_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42d25094dc_0_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42d25094dc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142d25094dc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4501d21b3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4501d21b3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4512a05e1e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4512a05e1e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42d25094dc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42d25094dc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42d25094d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42d25094d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42d25094d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142d25094d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14512a05e1e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14512a05e1e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42d25094dc_0_8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142d25094dc_0_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42d25094d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42d25094d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14512a05e1e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14512a05e1e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142d25094d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142d25094d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42d25094dc_0_10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142d25094dc_0_10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39136212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39136212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42d25094dc_0_1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142d25094dc_0_1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4512a05e1e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14512a05e1e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142d25094dc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142d25094d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13562270f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13562270f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42d25094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42d25094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2d25094dc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42d25094dc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512a05e1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4512a05e1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2d25094dc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42d25094dc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42d25094dc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42d25094dc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42d25094dc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42d25094dc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13.png"/><Relationship Id="rId8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8.jpg"/><Relationship Id="rId6" Type="http://schemas.openxmlformats.org/officeDocument/2006/relationships/hyperlink" Target="https://nair.me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10" Type="http://schemas.openxmlformats.org/officeDocument/2006/relationships/image" Target="../media/image2.png"/><Relationship Id="rId9" Type="http://schemas.openxmlformats.org/officeDocument/2006/relationships/image" Target="../media/image22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20.jpg"/><Relationship Id="rId6" Type="http://schemas.openxmlformats.org/officeDocument/2006/relationships/image" Target="../media/image3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40.png"/><Relationship Id="rId6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11" Type="http://schemas.openxmlformats.org/officeDocument/2006/relationships/image" Target="../media/image18.png"/><Relationship Id="rId10" Type="http://schemas.openxmlformats.org/officeDocument/2006/relationships/image" Target="../media/image27.png"/><Relationship Id="rId12" Type="http://schemas.openxmlformats.org/officeDocument/2006/relationships/image" Target="../media/image25.png"/><Relationship Id="rId9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2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5.jpg"/><Relationship Id="rId8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11" Type="http://schemas.openxmlformats.org/officeDocument/2006/relationships/image" Target="../media/image20.jpg"/><Relationship Id="rId10" Type="http://schemas.openxmlformats.org/officeDocument/2006/relationships/image" Target="../media/image39.png"/><Relationship Id="rId12" Type="http://schemas.openxmlformats.org/officeDocument/2006/relationships/image" Target="../media/image32.jpg"/><Relationship Id="rId9" Type="http://schemas.openxmlformats.org/officeDocument/2006/relationships/image" Target="../media/image40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42.png"/><Relationship Id="rId6" Type="http://schemas.openxmlformats.org/officeDocument/2006/relationships/image" Target="../media/image41.png"/><Relationship Id="rId7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250" y="1399950"/>
            <a:ext cx="2743199" cy="228600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004750" y="1457550"/>
            <a:ext cx="4404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Multi-Factor Key Derivation Function (MFKDF)</a:t>
            </a:r>
            <a:endParaRPr b="1" sz="36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"/>
          <p:cNvSpPr txBox="1"/>
          <p:nvPr/>
        </p:nvSpPr>
        <p:spPr>
          <a:xfrm>
            <a:off x="525000" y="381625"/>
            <a:ext cx="80940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Password Management Service</a:t>
            </a:r>
            <a:endParaRPr b="1" sz="3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50" name="Google Shape;2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2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52" name="Google Shape;252;p22"/>
          <p:cNvSpPr txBox="1"/>
          <p:nvPr/>
        </p:nvSpPr>
        <p:spPr>
          <a:xfrm rot="-312">
            <a:off x="1205325" y="1821398"/>
            <a:ext cx="33084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Two problems with this architecture:</a:t>
            </a:r>
            <a:endParaRPr b="1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verpass"/>
              <a:buChar char="●"/>
            </a:pPr>
            <a:r>
              <a:rPr lang="en">
                <a:solidFill>
                  <a:srgbClr val="990000"/>
                </a:solidFill>
                <a:latin typeface="Overpass"/>
                <a:ea typeface="Overpass"/>
                <a:cs typeface="Overpass"/>
                <a:sym typeface="Overpass"/>
              </a:rPr>
              <a:t>Passwords are insecure</a:t>
            </a:r>
            <a:endParaRPr>
              <a:solidFill>
                <a:srgbClr val="99000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400"/>
              <a:buFont typeface="Overpass"/>
              <a:buChar char="○"/>
            </a:pP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Add MFA!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400"/>
              <a:buFont typeface="Overpass"/>
              <a:buChar char="●"/>
            </a:pP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Databases are leaky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400"/>
              <a:buFont typeface="Overpass"/>
              <a:buChar char="○"/>
            </a:pP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Add</a:t>
            </a:r>
            <a:r>
              <a:rPr lang="en">
                <a:solidFill>
                  <a:srgbClr val="FF9900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">
                <a:solidFill>
                  <a:srgbClr val="990000"/>
                </a:solidFill>
                <a:latin typeface="Overpass"/>
                <a:ea typeface="Overpass"/>
                <a:cs typeface="Overpass"/>
                <a:sym typeface="Overpass"/>
              </a:rPr>
              <a:t>PBKDF</a:t>
            </a: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!</a:t>
            </a:r>
            <a:br>
              <a:rPr lang="en">
                <a:solidFill>
                  <a:srgbClr val="FF9900"/>
                </a:solidFill>
                <a:latin typeface="Overpass"/>
                <a:ea typeface="Overpass"/>
                <a:cs typeface="Overpass"/>
                <a:sym typeface="Overpass"/>
              </a:rPr>
            </a:br>
            <a:endParaRPr>
              <a:solidFill>
                <a:srgbClr val="FF990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F8FD"/>
              </a:buClr>
              <a:buSzPts val="1400"/>
              <a:buFont typeface="Overpass"/>
              <a:buChar char="●"/>
            </a:pP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Can we incorporate MFA into the key derivation function itself?</a:t>
            </a:r>
            <a:endParaRPr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53" name="Google Shape;253;p22"/>
          <p:cNvSpPr/>
          <p:nvPr/>
        </p:nvSpPr>
        <p:spPr>
          <a:xfrm>
            <a:off x="7122063" y="18212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4" name="Google Shape;254;p22"/>
          <p:cNvCxnSpPr>
            <a:stCxn id="255" idx="7"/>
            <a:endCxn id="253" idx="2"/>
          </p:cNvCxnSpPr>
          <p:nvPr/>
        </p:nvCxnSpPr>
        <p:spPr>
          <a:xfrm flipH="1" rot="10800000">
            <a:off x="5810424" y="2229438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6" name="Google Shape;256;p22"/>
          <p:cNvSpPr/>
          <p:nvPr/>
        </p:nvSpPr>
        <p:spPr>
          <a:xfrm>
            <a:off x="7122063" y="34544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2"/>
          <p:cNvSpPr/>
          <p:nvPr/>
        </p:nvSpPr>
        <p:spPr>
          <a:xfrm>
            <a:off x="5113413" y="26378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2"/>
          <p:cNvSpPr/>
          <p:nvPr/>
        </p:nvSpPr>
        <p:spPr>
          <a:xfrm>
            <a:off x="7361193" y="2060387"/>
            <a:ext cx="338338" cy="338325"/>
          </a:xfrm>
          <a:custGeom>
            <a:rect b="b" l="l" r="r" t="t"/>
            <a:pathLst>
              <a:path extrusionOk="0" h="9310" w="9311">
                <a:moveTo>
                  <a:pt x="2146" y="1800"/>
                </a:moveTo>
                <a:cubicBezTo>
                  <a:pt x="2146" y="2001"/>
                  <a:pt x="1982" y="2163"/>
                  <a:pt x="1783" y="2163"/>
                </a:cubicBezTo>
                <a:cubicBezTo>
                  <a:pt x="1582" y="2163"/>
                  <a:pt x="1419" y="2001"/>
                  <a:pt x="1419" y="1800"/>
                </a:cubicBezTo>
                <a:cubicBezTo>
                  <a:pt x="1419" y="1601"/>
                  <a:pt x="1582" y="1436"/>
                  <a:pt x="1783" y="1436"/>
                </a:cubicBezTo>
                <a:cubicBezTo>
                  <a:pt x="1982" y="1436"/>
                  <a:pt x="2146" y="1599"/>
                  <a:pt x="2146" y="1800"/>
                </a:cubicBezTo>
                <a:close/>
                <a:moveTo>
                  <a:pt x="4874" y="8946"/>
                </a:moveTo>
                <a:cubicBezTo>
                  <a:pt x="4874" y="9146"/>
                  <a:pt x="4709" y="9310"/>
                  <a:pt x="4510" y="9310"/>
                </a:cubicBezTo>
                <a:lnTo>
                  <a:pt x="1455" y="9310"/>
                </a:lnTo>
                <a:cubicBezTo>
                  <a:pt x="653" y="9310"/>
                  <a:pt x="1" y="8657"/>
                  <a:pt x="1" y="7855"/>
                </a:cubicBezTo>
                <a:lnTo>
                  <a:pt x="1" y="7182"/>
                </a:lnTo>
                <a:cubicBezTo>
                  <a:pt x="1" y="6748"/>
                  <a:pt x="191" y="6359"/>
                  <a:pt x="495" y="6091"/>
                </a:cubicBezTo>
                <a:cubicBezTo>
                  <a:pt x="193" y="5825"/>
                  <a:pt x="1" y="5435"/>
                  <a:pt x="1" y="5000"/>
                </a:cubicBezTo>
                <a:lnTo>
                  <a:pt x="1" y="4309"/>
                </a:lnTo>
                <a:cubicBezTo>
                  <a:pt x="1" y="3876"/>
                  <a:pt x="191" y="3486"/>
                  <a:pt x="495" y="3218"/>
                </a:cubicBezTo>
                <a:cubicBezTo>
                  <a:pt x="193" y="2952"/>
                  <a:pt x="1" y="2562"/>
                  <a:pt x="1" y="2127"/>
                </a:cubicBezTo>
                <a:lnTo>
                  <a:pt x="1" y="1455"/>
                </a:lnTo>
                <a:cubicBezTo>
                  <a:pt x="1" y="654"/>
                  <a:pt x="653" y="0"/>
                  <a:pt x="1455" y="0"/>
                </a:cubicBezTo>
                <a:lnTo>
                  <a:pt x="7128" y="0"/>
                </a:lnTo>
                <a:cubicBezTo>
                  <a:pt x="7930" y="0"/>
                  <a:pt x="8583" y="654"/>
                  <a:pt x="8583" y="1455"/>
                </a:cubicBezTo>
                <a:lnTo>
                  <a:pt x="8583" y="2491"/>
                </a:lnTo>
                <a:cubicBezTo>
                  <a:pt x="8583" y="2824"/>
                  <a:pt x="8433" y="3122"/>
                  <a:pt x="8196" y="3323"/>
                </a:cubicBezTo>
                <a:cubicBezTo>
                  <a:pt x="8280" y="3413"/>
                  <a:pt x="8355" y="3516"/>
                  <a:pt x="8414" y="3630"/>
                </a:cubicBezTo>
                <a:cubicBezTo>
                  <a:pt x="8510" y="3807"/>
                  <a:pt x="8440" y="4028"/>
                  <a:pt x="8264" y="4120"/>
                </a:cubicBezTo>
                <a:cubicBezTo>
                  <a:pt x="8086" y="4214"/>
                  <a:pt x="7866" y="4146"/>
                  <a:pt x="7773" y="3969"/>
                </a:cubicBezTo>
                <a:cubicBezTo>
                  <a:pt x="7646" y="3730"/>
                  <a:pt x="7400" y="3582"/>
                  <a:pt x="7130" y="3582"/>
                </a:cubicBezTo>
                <a:lnTo>
                  <a:pt x="3511" y="3582"/>
                </a:lnTo>
                <a:lnTo>
                  <a:pt x="3511" y="4818"/>
                </a:lnTo>
                <a:cubicBezTo>
                  <a:pt x="3511" y="5019"/>
                  <a:pt x="3348" y="5182"/>
                  <a:pt x="3147" y="5182"/>
                </a:cubicBezTo>
                <a:cubicBezTo>
                  <a:pt x="2948" y="5182"/>
                  <a:pt x="2784" y="5019"/>
                  <a:pt x="2784" y="4818"/>
                </a:cubicBezTo>
                <a:lnTo>
                  <a:pt x="2784" y="3582"/>
                </a:lnTo>
                <a:lnTo>
                  <a:pt x="1457" y="3582"/>
                </a:lnTo>
                <a:cubicBezTo>
                  <a:pt x="1055" y="3582"/>
                  <a:pt x="730" y="3908"/>
                  <a:pt x="730" y="4309"/>
                </a:cubicBezTo>
                <a:lnTo>
                  <a:pt x="730" y="5000"/>
                </a:lnTo>
                <a:cubicBezTo>
                  <a:pt x="730" y="5401"/>
                  <a:pt x="1055" y="5727"/>
                  <a:pt x="1457" y="5727"/>
                </a:cubicBezTo>
                <a:lnTo>
                  <a:pt x="2330" y="5727"/>
                </a:lnTo>
                <a:lnTo>
                  <a:pt x="3857" y="5727"/>
                </a:lnTo>
                <a:cubicBezTo>
                  <a:pt x="4056" y="5727"/>
                  <a:pt x="4221" y="5892"/>
                  <a:pt x="4221" y="6091"/>
                </a:cubicBezTo>
                <a:cubicBezTo>
                  <a:pt x="4221" y="6292"/>
                  <a:pt x="4056" y="6455"/>
                  <a:pt x="3857" y="6455"/>
                </a:cubicBezTo>
                <a:lnTo>
                  <a:pt x="3511" y="6455"/>
                </a:lnTo>
                <a:lnTo>
                  <a:pt x="3511" y="7673"/>
                </a:lnTo>
                <a:cubicBezTo>
                  <a:pt x="3511" y="7873"/>
                  <a:pt x="3348" y="8037"/>
                  <a:pt x="3147" y="8037"/>
                </a:cubicBezTo>
                <a:cubicBezTo>
                  <a:pt x="2948" y="8037"/>
                  <a:pt x="2784" y="7873"/>
                  <a:pt x="2784" y="7673"/>
                </a:cubicBezTo>
                <a:lnTo>
                  <a:pt x="2784" y="6455"/>
                </a:lnTo>
                <a:lnTo>
                  <a:pt x="2330" y="6455"/>
                </a:lnTo>
                <a:lnTo>
                  <a:pt x="1457" y="6455"/>
                </a:lnTo>
                <a:cubicBezTo>
                  <a:pt x="1055" y="6455"/>
                  <a:pt x="730" y="6780"/>
                  <a:pt x="730" y="7182"/>
                </a:cubicBezTo>
                <a:lnTo>
                  <a:pt x="730" y="7855"/>
                </a:lnTo>
                <a:cubicBezTo>
                  <a:pt x="730" y="8257"/>
                  <a:pt x="1055" y="8583"/>
                  <a:pt x="1457" y="8583"/>
                </a:cubicBezTo>
                <a:lnTo>
                  <a:pt x="4512" y="8583"/>
                </a:lnTo>
                <a:cubicBezTo>
                  <a:pt x="4711" y="8583"/>
                  <a:pt x="4874" y="8744"/>
                  <a:pt x="4874" y="8946"/>
                </a:cubicBezTo>
                <a:close/>
                <a:moveTo>
                  <a:pt x="1455" y="2854"/>
                </a:moveTo>
                <a:lnTo>
                  <a:pt x="7128" y="2854"/>
                </a:lnTo>
                <a:lnTo>
                  <a:pt x="7492" y="2854"/>
                </a:lnTo>
                <a:cubicBezTo>
                  <a:pt x="7691" y="2854"/>
                  <a:pt x="7856" y="2691"/>
                  <a:pt x="7856" y="2491"/>
                </a:cubicBezTo>
                <a:lnTo>
                  <a:pt x="7856" y="1455"/>
                </a:lnTo>
                <a:cubicBezTo>
                  <a:pt x="7856" y="1054"/>
                  <a:pt x="7530" y="728"/>
                  <a:pt x="7128" y="728"/>
                </a:cubicBezTo>
                <a:lnTo>
                  <a:pt x="3509" y="728"/>
                </a:lnTo>
                <a:lnTo>
                  <a:pt x="3509" y="1945"/>
                </a:lnTo>
                <a:cubicBezTo>
                  <a:pt x="3509" y="2146"/>
                  <a:pt x="3346" y="2309"/>
                  <a:pt x="3146" y="2309"/>
                </a:cubicBezTo>
                <a:cubicBezTo>
                  <a:pt x="2946" y="2309"/>
                  <a:pt x="2782" y="2146"/>
                  <a:pt x="2782" y="1945"/>
                </a:cubicBezTo>
                <a:lnTo>
                  <a:pt x="2782" y="728"/>
                </a:lnTo>
                <a:lnTo>
                  <a:pt x="1455" y="728"/>
                </a:lnTo>
                <a:cubicBezTo>
                  <a:pt x="1053" y="728"/>
                  <a:pt x="728" y="1054"/>
                  <a:pt x="728" y="1455"/>
                </a:cubicBezTo>
                <a:lnTo>
                  <a:pt x="728" y="2127"/>
                </a:lnTo>
                <a:cubicBezTo>
                  <a:pt x="728" y="2527"/>
                  <a:pt x="1055" y="2854"/>
                  <a:pt x="1455" y="2854"/>
                </a:cubicBezTo>
                <a:close/>
                <a:moveTo>
                  <a:pt x="1419" y="7528"/>
                </a:moveTo>
                <a:cubicBezTo>
                  <a:pt x="1419" y="7727"/>
                  <a:pt x="1582" y="7892"/>
                  <a:pt x="1783" y="7892"/>
                </a:cubicBezTo>
                <a:cubicBezTo>
                  <a:pt x="1982" y="7892"/>
                  <a:pt x="2146" y="7727"/>
                  <a:pt x="2146" y="7528"/>
                </a:cubicBezTo>
                <a:cubicBezTo>
                  <a:pt x="2146" y="7327"/>
                  <a:pt x="1982" y="7164"/>
                  <a:pt x="1783" y="7164"/>
                </a:cubicBezTo>
                <a:cubicBezTo>
                  <a:pt x="1582" y="7164"/>
                  <a:pt x="1419" y="7326"/>
                  <a:pt x="1419" y="7528"/>
                </a:cubicBezTo>
                <a:close/>
                <a:moveTo>
                  <a:pt x="1419" y="4655"/>
                </a:moveTo>
                <a:cubicBezTo>
                  <a:pt x="1419" y="4854"/>
                  <a:pt x="1582" y="5019"/>
                  <a:pt x="1783" y="5019"/>
                </a:cubicBezTo>
                <a:cubicBezTo>
                  <a:pt x="1982" y="5019"/>
                  <a:pt x="2146" y="4854"/>
                  <a:pt x="2146" y="4655"/>
                </a:cubicBezTo>
                <a:cubicBezTo>
                  <a:pt x="2146" y="4454"/>
                  <a:pt x="1982" y="4292"/>
                  <a:pt x="1783" y="4292"/>
                </a:cubicBezTo>
                <a:cubicBezTo>
                  <a:pt x="1582" y="4292"/>
                  <a:pt x="1419" y="4453"/>
                  <a:pt x="1419" y="4655"/>
                </a:cubicBezTo>
                <a:close/>
                <a:moveTo>
                  <a:pt x="9310" y="5596"/>
                </a:moveTo>
                <a:lnTo>
                  <a:pt x="9310" y="6983"/>
                </a:lnTo>
                <a:cubicBezTo>
                  <a:pt x="9310" y="7551"/>
                  <a:pt x="9085" y="8132"/>
                  <a:pt x="8694" y="8575"/>
                </a:cubicBezTo>
                <a:cubicBezTo>
                  <a:pt x="8275" y="9048"/>
                  <a:pt x="7728" y="9310"/>
                  <a:pt x="7152" y="9310"/>
                </a:cubicBezTo>
                <a:lnTo>
                  <a:pt x="7102" y="9310"/>
                </a:lnTo>
                <a:cubicBezTo>
                  <a:pt x="6526" y="9310"/>
                  <a:pt x="5979" y="9050"/>
                  <a:pt x="5560" y="8575"/>
                </a:cubicBezTo>
                <a:cubicBezTo>
                  <a:pt x="5168" y="8132"/>
                  <a:pt x="4944" y="7551"/>
                  <a:pt x="4944" y="6983"/>
                </a:cubicBezTo>
                <a:lnTo>
                  <a:pt x="4944" y="5596"/>
                </a:lnTo>
                <a:cubicBezTo>
                  <a:pt x="4944" y="5452"/>
                  <a:pt x="5028" y="5324"/>
                  <a:pt x="5159" y="5263"/>
                </a:cubicBezTo>
                <a:lnTo>
                  <a:pt x="6947" y="4466"/>
                </a:lnTo>
                <a:cubicBezTo>
                  <a:pt x="7005" y="4438"/>
                  <a:pt x="7067" y="4430"/>
                  <a:pt x="7128" y="4434"/>
                </a:cubicBezTo>
                <a:cubicBezTo>
                  <a:pt x="7188" y="4430"/>
                  <a:pt x="7249" y="4438"/>
                  <a:pt x="7310" y="4466"/>
                </a:cubicBezTo>
                <a:lnTo>
                  <a:pt x="9097" y="5263"/>
                </a:lnTo>
                <a:cubicBezTo>
                  <a:pt x="9226" y="5324"/>
                  <a:pt x="9310" y="5454"/>
                  <a:pt x="9310" y="5596"/>
                </a:cubicBezTo>
                <a:close/>
                <a:moveTo>
                  <a:pt x="8583" y="5833"/>
                </a:moveTo>
                <a:lnTo>
                  <a:pt x="7126" y="5182"/>
                </a:lnTo>
                <a:lnTo>
                  <a:pt x="5669" y="5833"/>
                </a:lnTo>
                <a:lnTo>
                  <a:pt x="5669" y="6983"/>
                </a:lnTo>
                <a:cubicBezTo>
                  <a:pt x="5669" y="7736"/>
                  <a:pt x="6282" y="8583"/>
                  <a:pt x="7101" y="8583"/>
                </a:cubicBezTo>
                <a:lnTo>
                  <a:pt x="7150" y="8583"/>
                </a:lnTo>
                <a:cubicBezTo>
                  <a:pt x="7969" y="8583"/>
                  <a:pt x="8580" y="7739"/>
                  <a:pt x="8580" y="6983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2"/>
          <p:cNvSpPr/>
          <p:nvPr/>
        </p:nvSpPr>
        <p:spPr>
          <a:xfrm>
            <a:off x="7361193" y="3744333"/>
            <a:ext cx="338338" cy="236834"/>
          </a:xfrm>
          <a:custGeom>
            <a:rect b="b" l="l" r="r" t="t"/>
            <a:pathLst>
              <a:path extrusionOk="0" h="6510" w="9311">
                <a:moveTo>
                  <a:pt x="4292" y="4854"/>
                </a:moveTo>
                <a:lnTo>
                  <a:pt x="4292" y="4237"/>
                </a:lnTo>
                <a:cubicBezTo>
                  <a:pt x="4106" y="4118"/>
                  <a:pt x="3982" y="3910"/>
                  <a:pt x="3982" y="3671"/>
                </a:cubicBezTo>
                <a:lnTo>
                  <a:pt x="3982" y="3671"/>
                </a:lnTo>
                <a:cubicBezTo>
                  <a:pt x="3982" y="3301"/>
                  <a:pt x="4285" y="2999"/>
                  <a:pt x="4656" y="2999"/>
                </a:cubicBezTo>
                <a:lnTo>
                  <a:pt x="4656" y="2999"/>
                </a:lnTo>
                <a:cubicBezTo>
                  <a:pt x="5026" y="2999"/>
                  <a:pt x="5328" y="3301"/>
                  <a:pt x="5328" y="3671"/>
                </a:cubicBezTo>
                <a:lnTo>
                  <a:pt x="5328" y="3671"/>
                </a:lnTo>
                <a:cubicBezTo>
                  <a:pt x="5328" y="3910"/>
                  <a:pt x="5204" y="4119"/>
                  <a:pt x="5019" y="4237"/>
                </a:cubicBezTo>
                <a:lnTo>
                  <a:pt x="5019" y="4854"/>
                </a:lnTo>
                <a:cubicBezTo>
                  <a:pt x="5019" y="5053"/>
                  <a:pt x="4855" y="5218"/>
                  <a:pt x="4656" y="5218"/>
                </a:cubicBezTo>
                <a:cubicBezTo>
                  <a:pt x="4453" y="5218"/>
                  <a:pt x="4292" y="5056"/>
                  <a:pt x="4292" y="4854"/>
                </a:cubicBezTo>
                <a:close/>
                <a:moveTo>
                  <a:pt x="8401" y="2722"/>
                </a:moveTo>
                <a:lnTo>
                  <a:pt x="8401" y="2479"/>
                </a:lnTo>
                <a:cubicBezTo>
                  <a:pt x="8401" y="1111"/>
                  <a:pt x="7288" y="0"/>
                  <a:pt x="5922" y="0"/>
                </a:cubicBezTo>
                <a:cubicBezTo>
                  <a:pt x="5328" y="0"/>
                  <a:pt x="4752" y="215"/>
                  <a:pt x="4302" y="604"/>
                </a:cubicBezTo>
                <a:cubicBezTo>
                  <a:pt x="4004" y="861"/>
                  <a:pt x="3775" y="1184"/>
                  <a:pt x="3627" y="1543"/>
                </a:cubicBezTo>
                <a:cubicBezTo>
                  <a:pt x="3403" y="1428"/>
                  <a:pt x="3150" y="1364"/>
                  <a:pt x="2891" y="1364"/>
                </a:cubicBezTo>
                <a:cubicBezTo>
                  <a:pt x="1998" y="1364"/>
                  <a:pt x="1274" y="2090"/>
                  <a:pt x="1274" y="2982"/>
                </a:cubicBezTo>
                <a:lnTo>
                  <a:pt x="1274" y="3314"/>
                </a:lnTo>
                <a:cubicBezTo>
                  <a:pt x="546" y="3477"/>
                  <a:pt x="1" y="4122"/>
                  <a:pt x="1" y="4892"/>
                </a:cubicBezTo>
                <a:cubicBezTo>
                  <a:pt x="1" y="5325"/>
                  <a:pt x="164" y="5730"/>
                  <a:pt x="460" y="6034"/>
                </a:cubicBezTo>
                <a:cubicBezTo>
                  <a:pt x="760" y="6341"/>
                  <a:pt x="1166" y="6509"/>
                  <a:pt x="1601" y="6509"/>
                </a:cubicBezTo>
                <a:lnTo>
                  <a:pt x="7274" y="6509"/>
                </a:lnTo>
                <a:cubicBezTo>
                  <a:pt x="7283" y="6509"/>
                  <a:pt x="7291" y="6509"/>
                  <a:pt x="7300" y="6508"/>
                </a:cubicBezTo>
                <a:cubicBezTo>
                  <a:pt x="7652" y="6498"/>
                  <a:pt x="7995" y="6397"/>
                  <a:pt x="8295" y="6218"/>
                </a:cubicBezTo>
                <a:cubicBezTo>
                  <a:pt x="8468" y="6117"/>
                  <a:pt x="8525" y="5894"/>
                  <a:pt x="8423" y="5721"/>
                </a:cubicBezTo>
                <a:cubicBezTo>
                  <a:pt x="8321" y="5548"/>
                  <a:pt x="8097" y="5491"/>
                  <a:pt x="7924" y="5594"/>
                </a:cubicBezTo>
                <a:cubicBezTo>
                  <a:pt x="7726" y="5712"/>
                  <a:pt x="7499" y="5778"/>
                  <a:pt x="7267" y="5781"/>
                </a:cubicBezTo>
                <a:lnTo>
                  <a:pt x="7255" y="5781"/>
                </a:lnTo>
                <a:lnTo>
                  <a:pt x="1601" y="5781"/>
                </a:lnTo>
                <a:cubicBezTo>
                  <a:pt x="1112" y="5781"/>
                  <a:pt x="728" y="5391"/>
                  <a:pt x="728" y="4890"/>
                </a:cubicBezTo>
                <a:cubicBezTo>
                  <a:pt x="728" y="4399"/>
                  <a:pt x="1135" y="3999"/>
                  <a:pt x="1633" y="3999"/>
                </a:cubicBezTo>
                <a:lnTo>
                  <a:pt x="1637" y="3999"/>
                </a:lnTo>
                <a:cubicBezTo>
                  <a:pt x="1837" y="3999"/>
                  <a:pt x="2001" y="3836"/>
                  <a:pt x="2001" y="3635"/>
                </a:cubicBezTo>
                <a:lnTo>
                  <a:pt x="2001" y="2981"/>
                </a:lnTo>
                <a:cubicBezTo>
                  <a:pt x="2001" y="2490"/>
                  <a:pt x="2401" y="2090"/>
                  <a:pt x="2891" y="2090"/>
                </a:cubicBezTo>
                <a:cubicBezTo>
                  <a:pt x="3146" y="2090"/>
                  <a:pt x="3390" y="2201"/>
                  <a:pt x="3559" y="2391"/>
                </a:cubicBezTo>
                <a:cubicBezTo>
                  <a:pt x="3652" y="2498"/>
                  <a:pt x="3799" y="2540"/>
                  <a:pt x="3933" y="2501"/>
                </a:cubicBezTo>
                <a:cubicBezTo>
                  <a:pt x="4068" y="2461"/>
                  <a:pt x="4170" y="2346"/>
                  <a:pt x="4190" y="2208"/>
                </a:cubicBezTo>
                <a:cubicBezTo>
                  <a:pt x="4321" y="1364"/>
                  <a:pt x="5064" y="729"/>
                  <a:pt x="5921" y="729"/>
                </a:cubicBezTo>
                <a:cubicBezTo>
                  <a:pt x="6887" y="729"/>
                  <a:pt x="7672" y="1514"/>
                  <a:pt x="7672" y="2479"/>
                </a:cubicBezTo>
                <a:lnTo>
                  <a:pt x="7672" y="2927"/>
                </a:lnTo>
                <a:cubicBezTo>
                  <a:pt x="7672" y="3061"/>
                  <a:pt x="7747" y="3184"/>
                  <a:pt x="7864" y="3248"/>
                </a:cubicBezTo>
                <a:cubicBezTo>
                  <a:pt x="8307" y="3482"/>
                  <a:pt x="8582" y="3939"/>
                  <a:pt x="8582" y="4438"/>
                </a:cubicBezTo>
                <a:cubicBezTo>
                  <a:pt x="8582" y="4637"/>
                  <a:pt x="8744" y="4802"/>
                  <a:pt x="8945" y="4802"/>
                </a:cubicBezTo>
                <a:cubicBezTo>
                  <a:pt x="9144" y="4802"/>
                  <a:pt x="9309" y="4637"/>
                  <a:pt x="9309" y="4438"/>
                </a:cubicBezTo>
                <a:cubicBezTo>
                  <a:pt x="9310" y="3743"/>
                  <a:pt x="8967" y="3104"/>
                  <a:pt x="8401" y="2722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2"/>
          <p:cNvSpPr/>
          <p:nvPr/>
        </p:nvSpPr>
        <p:spPr>
          <a:xfrm>
            <a:off x="5352552" y="2876984"/>
            <a:ext cx="338324" cy="338325"/>
          </a:xfrm>
          <a:custGeom>
            <a:rect b="b" l="l" r="r" t="t"/>
            <a:pathLst>
              <a:path extrusionOk="0" h="9310" w="9355">
                <a:moveTo>
                  <a:pt x="7880" y="7855"/>
                </a:moveTo>
                <a:cubicBezTo>
                  <a:pt x="7681" y="7855"/>
                  <a:pt x="7516" y="7691"/>
                  <a:pt x="7516" y="7491"/>
                </a:cubicBezTo>
                <a:cubicBezTo>
                  <a:pt x="7516" y="7291"/>
                  <a:pt x="7681" y="7128"/>
                  <a:pt x="7880" y="7128"/>
                </a:cubicBezTo>
                <a:cubicBezTo>
                  <a:pt x="8081" y="7128"/>
                  <a:pt x="8244" y="7291"/>
                  <a:pt x="8244" y="7491"/>
                </a:cubicBezTo>
                <a:cubicBezTo>
                  <a:pt x="8244" y="7693"/>
                  <a:pt x="8082" y="7855"/>
                  <a:pt x="7880" y="7855"/>
                </a:cubicBezTo>
                <a:close/>
                <a:moveTo>
                  <a:pt x="9076" y="6265"/>
                </a:moveTo>
                <a:cubicBezTo>
                  <a:pt x="8919" y="5916"/>
                  <a:pt x="8569" y="5690"/>
                  <a:pt x="8181" y="5690"/>
                </a:cubicBezTo>
                <a:lnTo>
                  <a:pt x="7047" y="5690"/>
                </a:lnTo>
                <a:lnTo>
                  <a:pt x="7044" y="5690"/>
                </a:lnTo>
                <a:cubicBezTo>
                  <a:pt x="6635" y="5690"/>
                  <a:pt x="6278" y="5933"/>
                  <a:pt x="6134" y="6306"/>
                </a:cubicBezTo>
                <a:cubicBezTo>
                  <a:pt x="6116" y="6355"/>
                  <a:pt x="6094" y="6418"/>
                  <a:pt x="6068" y="6491"/>
                </a:cubicBezTo>
                <a:lnTo>
                  <a:pt x="3688" y="6491"/>
                </a:lnTo>
                <a:cubicBezTo>
                  <a:pt x="3589" y="6491"/>
                  <a:pt x="3494" y="6531"/>
                  <a:pt x="3427" y="6603"/>
                </a:cubicBezTo>
                <a:lnTo>
                  <a:pt x="2802" y="7245"/>
                </a:lnTo>
                <a:cubicBezTo>
                  <a:pt x="2664" y="7388"/>
                  <a:pt x="2665" y="7613"/>
                  <a:pt x="2803" y="7755"/>
                </a:cubicBezTo>
                <a:lnTo>
                  <a:pt x="3441" y="8402"/>
                </a:lnTo>
                <a:cubicBezTo>
                  <a:pt x="3509" y="8472"/>
                  <a:pt x="3602" y="8511"/>
                  <a:pt x="3701" y="8511"/>
                </a:cubicBezTo>
                <a:lnTo>
                  <a:pt x="4882" y="8511"/>
                </a:lnTo>
                <a:cubicBezTo>
                  <a:pt x="5083" y="8511"/>
                  <a:pt x="5246" y="8348"/>
                  <a:pt x="5246" y="8147"/>
                </a:cubicBezTo>
                <a:cubicBezTo>
                  <a:pt x="5246" y="7948"/>
                  <a:pt x="5083" y="7784"/>
                  <a:pt x="4882" y="7784"/>
                </a:cubicBezTo>
                <a:lnTo>
                  <a:pt x="3854" y="7784"/>
                </a:lnTo>
                <a:lnTo>
                  <a:pt x="3573" y="7499"/>
                </a:lnTo>
                <a:lnTo>
                  <a:pt x="3843" y="7221"/>
                </a:lnTo>
                <a:lnTo>
                  <a:pt x="6344" y="7221"/>
                </a:lnTo>
                <a:cubicBezTo>
                  <a:pt x="6511" y="7221"/>
                  <a:pt x="6657" y="7106"/>
                  <a:pt x="6697" y="6944"/>
                </a:cubicBezTo>
                <a:cubicBezTo>
                  <a:pt x="6727" y="6824"/>
                  <a:pt x="6763" y="6707"/>
                  <a:pt x="6817" y="6569"/>
                </a:cubicBezTo>
                <a:cubicBezTo>
                  <a:pt x="6852" y="6479"/>
                  <a:pt x="6940" y="6421"/>
                  <a:pt x="7048" y="6421"/>
                </a:cubicBezTo>
                <a:lnTo>
                  <a:pt x="7048" y="6421"/>
                </a:lnTo>
                <a:lnTo>
                  <a:pt x="8183" y="6421"/>
                </a:lnTo>
                <a:cubicBezTo>
                  <a:pt x="8286" y="6421"/>
                  <a:pt x="8373" y="6476"/>
                  <a:pt x="8414" y="6563"/>
                </a:cubicBezTo>
                <a:cubicBezTo>
                  <a:pt x="8511" y="6781"/>
                  <a:pt x="8628" y="7120"/>
                  <a:pt x="8628" y="7491"/>
                </a:cubicBezTo>
                <a:cubicBezTo>
                  <a:pt x="8628" y="7864"/>
                  <a:pt x="8511" y="8211"/>
                  <a:pt x="8415" y="8435"/>
                </a:cubicBezTo>
                <a:cubicBezTo>
                  <a:pt x="8375" y="8525"/>
                  <a:pt x="8286" y="8584"/>
                  <a:pt x="8185" y="8584"/>
                </a:cubicBezTo>
                <a:lnTo>
                  <a:pt x="8185" y="8584"/>
                </a:lnTo>
                <a:lnTo>
                  <a:pt x="7038" y="8584"/>
                </a:lnTo>
                <a:cubicBezTo>
                  <a:pt x="6939" y="8584"/>
                  <a:pt x="6844" y="8518"/>
                  <a:pt x="6804" y="8422"/>
                </a:cubicBezTo>
                <a:cubicBezTo>
                  <a:pt x="6763" y="8319"/>
                  <a:pt x="6724" y="8203"/>
                  <a:pt x="6692" y="8061"/>
                </a:cubicBezTo>
                <a:cubicBezTo>
                  <a:pt x="6644" y="7868"/>
                  <a:pt x="6447" y="7746"/>
                  <a:pt x="6252" y="7792"/>
                </a:cubicBezTo>
                <a:cubicBezTo>
                  <a:pt x="6059" y="7840"/>
                  <a:pt x="5937" y="8037"/>
                  <a:pt x="5983" y="8232"/>
                </a:cubicBezTo>
                <a:cubicBezTo>
                  <a:pt x="6025" y="8408"/>
                  <a:pt x="6075" y="8560"/>
                  <a:pt x="6132" y="8699"/>
                </a:cubicBezTo>
                <a:cubicBezTo>
                  <a:pt x="6284" y="9070"/>
                  <a:pt x="6638" y="9310"/>
                  <a:pt x="7036" y="9310"/>
                </a:cubicBezTo>
                <a:lnTo>
                  <a:pt x="8184" y="9310"/>
                </a:lnTo>
                <a:lnTo>
                  <a:pt x="8185" y="9310"/>
                </a:lnTo>
                <a:cubicBezTo>
                  <a:pt x="8575" y="9310"/>
                  <a:pt x="8924" y="9080"/>
                  <a:pt x="9080" y="8723"/>
                </a:cubicBezTo>
                <a:cubicBezTo>
                  <a:pt x="9207" y="8435"/>
                  <a:pt x="9355" y="7987"/>
                  <a:pt x="9355" y="7487"/>
                </a:cubicBezTo>
                <a:cubicBezTo>
                  <a:pt x="9354" y="6991"/>
                  <a:pt x="9202" y="6549"/>
                  <a:pt x="9076" y="6265"/>
                </a:cubicBezTo>
                <a:close/>
                <a:moveTo>
                  <a:pt x="2799" y="8946"/>
                </a:moveTo>
                <a:cubicBezTo>
                  <a:pt x="2799" y="9145"/>
                  <a:pt x="2635" y="9310"/>
                  <a:pt x="2435" y="9310"/>
                </a:cubicBezTo>
                <a:lnTo>
                  <a:pt x="1148" y="9310"/>
                </a:lnTo>
                <a:cubicBezTo>
                  <a:pt x="815" y="9310"/>
                  <a:pt x="502" y="9160"/>
                  <a:pt x="293" y="8902"/>
                </a:cubicBezTo>
                <a:cubicBezTo>
                  <a:pt x="82" y="8642"/>
                  <a:pt x="0" y="8306"/>
                  <a:pt x="67" y="7977"/>
                </a:cubicBezTo>
                <a:cubicBezTo>
                  <a:pt x="286" y="6927"/>
                  <a:pt x="864" y="5974"/>
                  <a:pt x="1695" y="5290"/>
                </a:cubicBezTo>
                <a:cubicBezTo>
                  <a:pt x="2147" y="4918"/>
                  <a:pt x="2665" y="4634"/>
                  <a:pt x="3218" y="4453"/>
                </a:cubicBezTo>
                <a:cubicBezTo>
                  <a:pt x="2614" y="4002"/>
                  <a:pt x="2226" y="3282"/>
                  <a:pt x="2226" y="2473"/>
                </a:cubicBezTo>
                <a:cubicBezTo>
                  <a:pt x="2226" y="1108"/>
                  <a:pt x="3334" y="0"/>
                  <a:pt x="4699" y="0"/>
                </a:cubicBezTo>
                <a:cubicBezTo>
                  <a:pt x="6062" y="0"/>
                  <a:pt x="7172" y="1108"/>
                  <a:pt x="7172" y="2473"/>
                </a:cubicBezTo>
                <a:cubicBezTo>
                  <a:pt x="7172" y="3282"/>
                  <a:pt x="6780" y="4000"/>
                  <a:pt x="6178" y="4453"/>
                </a:cubicBezTo>
                <a:cubicBezTo>
                  <a:pt x="6241" y="4473"/>
                  <a:pt x="6300" y="4495"/>
                  <a:pt x="6360" y="4517"/>
                </a:cubicBezTo>
                <a:cubicBezTo>
                  <a:pt x="6548" y="4588"/>
                  <a:pt x="6644" y="4796"/>
                  <a:pt x="6574" y="4985"/>
                </a:cubicBezTo>
                <a:cubicBezTo>
                  <a:pt x="6503" y="5173"/>
                  <a:pt x="6293" y="5269"/>
                  <a:pt x="6104" y="5199"/>
                </a:cubicBezTo>
                <a:cubicBezTo>
                  <a:pt x="5684" y="5040"/>
                  <a:pt x="5243" y="4956"/>
                  <a:pt x="4792" y="4946"/>
                </a:cubicBezTo>
                <a:cubicBezTo>
                  <a:pt x="4760" y="4947"/>
                  <a:pt x="4729" y="4947"/>
                  <a:pt x="4699" y="4947"/>
                </a:cubicBezTo>
                <a:cubicBezTo>
                  <a:pt x="4667" y="4947"/>
                  <a:pt x="4636" y="4947"/>
                  <a:pt x="4606" y="4946"/>
                </a:cubicBezTo>
                <a:cubicBezTo>
                  <a:pt x="2758" y="4989"/>
                  <a:pt x="1157" y="6313"/>
                  <a:pt x="780" y="8127"/>
                </a:cubicBezTo>
                <a:cubicBezTo>
                  <a:pt x="757" y="8240"/>
                  <a:pt x="784" y="8357"/>
                  <a:pt x="857" y="8445"/>
                </a:cubicBezTo>
                <a:cubicBezTo>
                  <a:pt x="898" y="8496"/>
                  <a:pt x="992" y="8584"/>
                  <a:pt x="1148" y="8584"/>
                </a:cubicBezTo>
                <a:lnTo>
                  <a:pt x="2435" y="8584"/>
                </a:lnTo>
                <a:cubicBezTo>
                  <a:pt x="2636" y="8582"/>
                  <a:pt x="2799" y="8745"/>
                  <a:pt x="2799" y="8946"/>
                </a:cubicBezTo>
                <a:close/>
                <a:moveTo>
                  <a:pt x="4614" y="4217"/>
                </a:moveTo>
                <a:cubicBezTo>
                  <a:pt x="4644" y="4217"/>
                  <a:pt x="4671" y="4214"/>
                  <a:pt x="4700" y="4214"/>
                </a:cubicBezTo>
                <a:cubicBezTo>
                  <a:pt x="4729" y="4214"/>
                  <a:pt x="4757" y="4214"/>
                  <a:pt x="4786" y="4217"/>
                </a:cubicBezTo>
                <a:cubicBezTo>
                  <a:pt x="5710" y="4173"/>
                  <a:pt x="6446" y="3407"/>
                  <a:pt x="6446" y="2473"/>
                </a:cubicBezTo>
                <a:cubicBezTo>
                  <a:pt x="6446" y="1511"/>
                  <a:pt x="5662" y="727"/>
                  <a:pt x="4700" y="727"/>
                </a:cubicBezTo>
                <a:cubicBezTo>
                  <a:pt x="3739" y="727"/>
                  <a:pt x="2955" y="1511"/>
                  <a:pt x="2955" y="2473"/>
                </a:cubicBezTo>
                <a:cubicBezTo>
                  <a:pt x="2953" y="3407"/>
                  <a:pt x="3691" y="4173"/>
                  <a:pt x="4614" y="4217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0" name="Google Shape;260;p22"/>
          <p:cNvCxnSpPr>
            <a:stCxn id="255" idx="5"/>
            <a:endCxn id="256" idx="2"/>
          </p:cNvCxnSpPr>
          <p:nvPr/>
        </p:nvCxnSpPr>
        <p:spPr>
          <a:xfrm>
            <a:off x="5810424" y="3334862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1" name="Google Shape;261;p22"/>
          <p:cNvSpPr txBox="1"/>
          <p:nvPr/>
        </p:nvSpPr>
        <p:spPr>
          <a:xfrm>
            <a:off x="7122075" y="2637854"/>
            <a:ext cx="8166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AUTH SERVER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262" name="Google Shape;262;p22"/>
          <p:cNvCxnSpPr/>
          <p:nvPr/>
        </p:nvCxnSpPr>
        <p:spPr>
          <a:xfrm flipH="1" rot="10800000">
            <a:off x="5810424" y="2153238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3" name="Google Shape;263;p22"/>
          <p:cNvCxnSpPr/>
          <p:nvPr/>
        </p:nvCxnSpPr>
        <p:spPr>
          <a:xfrm>
            <a:off x="5810424" y="3411062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64" name="Google Shape;264;p22"/>
          <p:cNvSpPr txBox="1"/>
          <p:nvPr/>
        </p:nvSpPr>
        <p:spPr>
          <a:xfrm>
            <a:off x="5113413" y="3454439"/>
            <a:ext cx="81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CLIENT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65" name="Google Shape;265;p22"/>
          <p:cNvSpPr txBox="1"/>
          <p:nvPr/>
        </p:nvSpPr>
        <p:spPr>
          <a:xfrm rot="-1321296">
            <a:off x="5817554" y="2466896"/>
            <a:ext cx="1478573" cy="4002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❷ Auth Token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66" name="Google Shape;266;p22"/>
          <p:cNvSpPr txBox="1"/>
          <p:nvPr/>
        </p:nvSpPr>
        <p:spPr>
          <a:xfrm rot="-1321296">
            <a:off x="5580663" y="1853226"/>
            <a:ext cx="1478573" cy="58020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❶ Auth Request (</a:t>
            </a:r>
            <a:r>
              <a:rPr lang="en" sz="1000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Password + 2FA</a:t>
            </a: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)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67" name="Google Shape;267;p22"/>
          <p:cNvSpPr txBox="1"/>
          <p:nvPr/>
        </p:nvSpPr>
        <p:spPr>
          <a:xfrm rot="1209918">
            <a:off x="5862824" y="3248175"/>
            <a:ext cx="1354104" cy="4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❸ Auth Token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68" name="Google Shape;268;p22"/>
          <p:cNvSpPr txBox="1"/>
          <p:nvPr/>
        </p:nvSpPr>
        <p:spPr>
          <a:xfrm rot="1209862">
            <a:off x="5612731" y="3637825"/>
            <a:ext cx="1571735" cy="400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❹ </a:t>
            </a:r>
            <a:r>
              <a:rPr lang="en" sz="1000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Encrypted Data</a:t>
            </a:r>
            <a:endParaRPr sz="1000"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269" name="Google Shape;269;p22"/>
          <p:cNvGrpSpPr/>
          <p:nvPr/>
        </p:nvGrpSpPr>
        <p:grpSpPr>
          <a:xfrm>
            <a:off x="4296816" y="2927638"/>
            <a:ext cx="816600" cy="237000"/>
            <a:chOff x="3442650" y="2042888"/>
            <a:chExt cx="816600" cy="237000"/>
          </a:xfrm>
        </p:grpSpPr>
        <p:sp>
          <p:nvSpPr>
            <p:cNvPr id="270" name="Google Shape;270;p22"/>
            <p:cNvSpPr/>
            <p:nvPr/>
          </p:nvSpPr>
          <p:spPr>
            <a:xfrm>
              <a:off x="3442650" y="2042888"/>
              <a:ext cx="816600" cy="237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3F3F3"/>
                  </a:solidFill>
                  <a:latin typeface="Overpass"/>
                  <a:ea typeface="Overpass"/>
                  <a:cs typeface="Overpass"/>
                  <a:sym typeface="Overpass"/>
                </a:rPr>
                <a:t>      PBKDF</a:t>
              </a:r>
              <a:endParaRPr sz="10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3496375" y="2069248"/>
              <a:ext cx="182884" cy="182870"/>
            </a:xfrm>
            <a:custGeom>
              <a:rect b="b" l="l" r="r" t="t"/>
              <a:pathLst>
                <a:path extrusionOk="0" h="9304" w="9313">
                  <a:moveTo>
                    <a:pt x="8623" y="1490"/>
                  </a:moveTo>
                  <a:cubicBezTo>
                    <a:pt x="8329" y="1360"/>
                    <a:pt x="7899" y="1210"/>
                    <a:pt x="7412" y="1162"/>
                  </a:cubicBezTo>
                  <a:cubicBezTo>
                    <a:pt x="7281" y="500"/>
                    <a:pt x="6694" y="0"/>
                    <a:pt x="5995" y="0"/>
                  </a:cubicBezTo>
                  <a:lnTo>
                    <a:pt x="5989" y="0"/>
                  </a:lnTo>
                  <a:lnTo>
                    <a:pt x="5983" y="0"/>
                  </a:lnTo>
                  <a:cubicBezTo>
                    <a:pt x="5339" y="0"/>
                    <a:pt x="4790" y="425"/>
                    <a:pt x="4607" y="1010"/>
                  </a:cubicBezTo>
                  <a:cubicBezTo>
                    <a:pt x="4572" y="995"/>
                    <a:pt x="4536" y="980"/>
                    <a:pt x="4502" y="967"/>
                  </a:cubicBezTo>
                  <a:cubicBezTo>
                    <a:pt x="4078" y="806"/>
                    <a:pt x="3598" y="908"/>
                    <a:pt x="3278" y="1228"/>
                  </a:cubicBezTo>
                  <a:lnTo>
                    <a:pt x="2251" y="2250"/>
                  </a:lnTo>
                  <a:cubicBezTo>
                    <a:pt x="1916" y="2583"/>
                    <a:pt x="1820" y="3097"/>
                    <a:pt x="2011" y="3526"/>
                  </a:cubicBezTo>
                  <a:cubicBezTo>
                    <a:pt x="2040" y="3593"/>
                    <a:pt x="2073" y="3658"/>
                    <a:pt x="2105" y="3724"/>
                  </a:cubicBezTo>
                  <a:lnTo>
                    <a:pt x="107" y="5718"/>
                  </a:lnTo>
                  <a:cubicBezTo>
                    <a:pt x="40" y="5788"/>
                    <a:pt x="0" y="5878"/>
                    <a:pt x="0" y="5974"/>
                  </a:cubicBezTo>
                  <a:lnTo>
                    <a:pt x="0" y="7291"/>
                  </a:lnTo>
                  <a:cubicBezTo>
                    <a:pt x="0" y="7491"/>
                    <a:pt x="163" y="7654"/>
                    <a:pt x="364" y="7654"/>
                  </a:cubicBezTo>
                  <a:lnTo>
                    <a:pt x="1670" y="7654"/>
                  </a:lnTo>
                  <a:cubicBezTo>
                    <a:pt x="1871" y="7654"/>
                    <a:pt x="2034" y="7491"/>
                    <a:pt x="2034" y="7291"/>
                  </a:cubicBezTo>
                  <a:lnTo>
                    <a:pt x="2034" y="6800"/>
                  </a:lnTo>
                  <a:lnTo>
                    <a:pt x="2510" y="6800"/>
                  </a:lnTo>
                  <a:cubicBezTo>
                    <a:pt x="2709" y="6800"/>
                    <a:pt x="2873" y="6636"/>
                    <a:pt x="2873" y="6437"/>
                  </a:cubicBezTo>
                  <a:lnTo>
                    <a:pt x="2873" y="5637"/>
                  </a:lnTo>
                  <a:cubicBezTo>
                    <a:pt x="2873" y="5436"/>
                    <a:pt x="2709" y="5273"/>
                    <a:pt x="2510" y="5273"/>
                  </a:cubicBezTo>
                  <a:cubicBezTo>
                    <a:pt x="2309" y="5273"/>
                    <a:pt x="2146" y="5436"/>
                    <a:pt x="2146" y="5637"/>
                  </a:cubicBezTo>
                  <a:lnTo>
                    <a:pt x="2146" y="6073"/>
                  </a:lnTo>
                  <a:lnTo>
                    <a:pt x="1673" y="6073"/>
                  </a:lnTo>
                  <a:cubicBezTo>
                    <a:pt x="1472" y="6073"/>
                    <a:pt x="1309" y="6236"/>
                    <a:pt x="1309" y="6437"/>
                  </a:cubicBezTo>
                  <a:lnTo>
                    <a:pt x="1309" y="6927"/>
                  </a:lnTo>
                  <a:lnTo>
                    <a:pt x="729" y="6927"/>
                  </a:lnTo>
                  <a:lnTo>
                    <a:pt x="729" y="6125"/>
                  </a:lnTo>
                  <a:lnTo>
                    <a:pt x="2800" y="4053"/>
                  </a:lnTo>
                  <a:cubicBezTo>
                    <a:pt x="2843" y="4009"/>
                    <a:pt x="2875" y="3957"/>
                    <a:pt x="2892" y="3895"/>
                  </a:cubicBezTo>
                  <a:lnTo>
                    <a:pt x="2896" y="3884"/>
                  </a:lnTo>
                  <a:cubicBezTo>
                    <a:pt x="2924" y="3789"/>
                    <a:pt x="2911" y="3687"/>
                    <a:pt x="2863" y="3602"/>
                  </a:cubicBezTo>
                  <a:cubicBezTo>
                    <a:pt x="2795" y="3481"/>
                    <a:pt x="2731" y="3356"/>
                    <a:pt x="2674" y="3226"/>
                  </a:cubicBezTo>
                  <a:cubicBezTo>
                    <a:pt x="2606" y="3071"/>
                    <a:pt x="2640" y="2885"/>
                    <a:pt x="2764" y="2764"/>
                  </a:cubicBezTo>
                  <a:lnTo>
                    <a:pt x="3791" y="1740"/>
                  </a:lnTo>
                  <a:cubicBezTo>
                    <a:pt x="3909" y="1622"/>
                    <a:pt x="4088" y="1586"/>
                    <a:pt x="4243" y="1644"/>
                  </a:cubicBezTo>
                  <a:cubicBezTo>
                    <a:pt x="4521" y="1749"/>
                    <a:pt x="4773" y="1884"/>
                    <a:pt x="4994" y="2041"/>
                  </a:cubicBezTo>
                  <a:cubicBezTo>
                    <a:pt x="4920" y="2197"/>
                    <a:pt x="4878" y="2367"/>
                    <a:pt x="4878" y="2543"/>
                  </a:cubicBezTo>
                  <a:lnTo>
                    <a:pt x="4878" y="2717"/>
                  </a:lnTo>
                  <a:lnTo>
                    <a:pt x="4553" y="2393"/>
                  </a:lnTo>
                  <a:cubicBezTo>
                    <a:pt x="4411" y="2250"/>
                    <a:pt x="4179" y="2250"/>
                    <a:pt x="4038" y="2393"/>
                  </a:cubicBezTo>
                  <a:cubicBezTo>
                    <a:pt x="3896" y="2534"/>
                    <a:pt x="3896" y="2765"/>
                    <a:pt x="4038" y="2908"/>
                  </a:cubicBezTo>
                  <a:lnTo>
                    <a:pt x="4693" y="3562"/>
                  </a:lnTo>
                  <a:cubicBezTo>
                    <a:pt x="4745" y="3615"/>
                    <a:pt x="4809" y="3647"/>
                    <a:pt x="4876" y="3660"/>
                  </a:cubicBezTo>
                  <a:lnTo>
                    <a:pt x="4876" y="3999"/>
                  </a:lnTo>
                  <a:cubicBezTo>
                    <a:pt x="4876" y="4236"/>
                    <a:pt x="4949" y="4461"/>
                    <a:pt x="5078" y="4650"/>
                  </a:cubicBezTo>
                  <a:lnTo>
                    <a:pt x="4859" y="4872"/>
                  </a:lnTo>
                  <a:cubicBezTo>
                    <a:pt x="4737" y="4992"/>
                    <a:pt x="4553" y="5027"/>
                    <a:pt x="4393" y="4962"/>
                  </a:cubicBezTo>
                  <a:cubicBezTo>
                    <a:pt x="4300" y="4924"/>
                    <a:pt x="4114" y="4840"/>
                    <a:pt x="3921" y="4722"/>
                  </a:cubicBezTo>
                  <a:cubicBezTo>
                    <a:pt x="3749" y="4617"/>
                    <a:pt x="3525" y="4671"/>
                    <a:pt x="3420" y="4842"/>
                  </a:cubicBezTo>
                  <a:cubicBezTo>
                    <a:pt x="3314" y="5013"/>
                    <a:pt x="3369" y="5237"/>
                    <a:pt x="3539" y="5341"/>
                  </a:cubicBezTo>
                  <a:cubicBezTo>
                    <a:pt x="3714" y="5449"/>
                    <a:pt x="3918" y="5552"/>
                    <a:pt x="4113" y="5635"/>
                  </a:cubicBezTo>
                  <a:cubicBezTo>
                    <a:pt x="4257" y="5695"/>
                    <a:pt x="4409" y="5724"/>
                    <a:pt x="4558" y="5724"/>
                  </a:cubicBezTo>
                  <a:cubicBezTo>
                    <a:pt x="4856" y="5724"/>
                    <a:pt x="5150" y="5608"/>
                    <a:pt x="5369" y="5388"/>
                  </a:cubicBezTo>
                  <a:lnTo>
                    <a:pt x="5663" y="5094"/>
                  </a:lnTo>
                  <a:cubicBezTo>
                    <a:pt x="5727" y="5119"/>
                    <a:pt x="5793" y="5142"/>
                    <a:pt x="5857" y="5162"/>
                  </a:cubicBezTo>
                  <a:lnTo>
                    <a:pt x="5857" y="8032"/>
                  </a:lnTo>
                  <a:cubicBezTo>
                    <a:pt x="5857" y="8130"/>
                    <a:pt x="5894" y="8221"/>
                    <a:pt x="5964" y="8291"/>
                  </a:cubicBezTo>
                  <a:lnTo>
                    <a:pt x="6873" y="9198"/>
                  </a:lnTo>
                  <a:cubicBezTo>
                    <a:pt x="6942" y="9266"/>
                    <a:pt x="7033" y="9304"/>
                    <a:pt x="7129" y="9304"/>
                  </a:cubicBezTo>
                  <a:lnTo>
                    <a:pt x="7131" y="9304"/>
                  </a:lnTo>
                  <a:cubicBezTo>
                    <a:pt x="7227" y="9304"/>
                    <a:pt x="7320" y="9263"/>
                    <a:pt x="7390" y="9195"/>
                  </a:cubicBezTo>
                  <a:lnTo>
                    <a:pt x="8280" y="8287"/>
                  </a:lnTo>
                  <a:cubicBezTo>
                    <a:pt x="8418" y="8146"/>
                    <a:pt x="8418" y="7920"/>
                    <a:pt x="8280" y="7778"/>
                  </a:cubicBezTo>
                  <a:lnTo>
                    <a:pt x="7969" y="7458"/>
                  </a:lnTo>
                  <a:lnTo>
                    <a:pt x="8296" y="7135"/>
                  </a:lnTo>
                  <a:cubicBezTo>
                    <a:pt x="8366" y="7065"/>
                    <a:pt x="8404" y="6972"/>
                    <a:pt x="8404" y="6875"/>
                  </a:cubicBezTo>
                  <a:cubicBezTo>
                    <a:pt x="8404" y="6776"/>
                    <a:pt x="8364" y="6684"/>
                    <a:pt x="8295" y="6616"/>
                  </a:cubicBezTo>
                  <a:lnTo>
                    <a:pt x="7711" y="6044"/>
                  </a:lnTo>
                  <a:cubicBezTo>
                    <a:pt x="7567" y="5903"/>
                    <a:pt x="7339" y="5906"/>
                    <a:pt x="7196" y="6048"/>
                  </a:cubicBezTo>
                  <a:cubicBezTo>
                    <a:pt x="7057" y="6192"/>
                    <a:pt x="7058" y="6422"/>
                    <a:pt x="7202" y="6563"/>
                  </a:cubicBezTo>
                  <a:lnTo>
                    <a:pt x="7522" y="6877"/>
                  </a:lnTo>
                  <a:lnTo>
                    <a:pt x="7201" y="7196"/>
                  </a:lnTo>
                  <a:cubicBezTo>
                    <a:pt x="7058" y="7336"/>
                    <a:pt x="7057" y="7565"/>
                    <a:pt x="7196" y="7709"/>
                  </a:cubicBezTo>
                  <a:lnTo>
                    <a:pt x="7510" y="8032"/>
                  </a:lnTo>
                  <a:lnTo>
                    <a:pt x="7125" y="8425"/>
                  </a:lnTo>
                  <a:lnTo>
                    <a:pt x="6582" y="7884"/>
                  </a:lnTo>
                  <a:lnTo>
                    <a:pt x="6582" y="4905"/>
                  </a:lnTo>
                  <a:cubicBezTo>
                    <a:pt x="6582" y="4810"/>
                    <a:pt x="6543" y="4717"/>
                    <a:pt x="6478" y="4650"/>
                  </a:cubicBezTo>
                  <a:lnTo>
                    <a:pt x="6460" y="4633"/>
                  </a:lnTo>
                  <a:cubicBezTo>
                    <a:pt x="6415" y="4585"/>
                    <a:pt x="6357" y="4553"/>
                    <a:pt x="6294" y="4536"/>
                  </a:cubicBezTo>
                  <a:cubicBezTo>
                    <a:pt x="6153" y="4498"/>
                    <a:pt x="6009" y="4451"/>
                    <a:pt x="5867" y="4396"/>
                  </a:cubicBezTo>
                  <a:cubicBezTo>
                    <a:pt x="5707" y="4335"/>
                    <a:pt x="5601" y="4176"/>
                    <a:pt x="5601" y="4002"/>
                  </a:cubicBezTo>
                  <a:lnTo>
                    <a:pt x="5601" y="2546"/>
                  </a:lnTo>
                  <a:cubicBezTo>
                    <a:pt x="5601" y="2378"/>
                    <a:pt x="5702" y="2223"/>
                    <a:pt x="5857" y="2154"/>
                  </a:cubicBezTo>
                  <a:cubicBezTo>
                    <a:pt x="6069" y="2058"/>
                    <a:pt x="6369" y="1949"/>
                    <a:pt x="6709" y="1898"/>
                  </a:cubicBezTo>
                  <a:lnTo>
                    <a:pt x="6709" y="2469"/>
                  </a:lnTo>
                  <a:lnTo>
                    <a:pt x="6636" y="2469"/>
                  </a:lnTo>
                  <a:cubicBezTo>
                    <a:pt x="6437" y="2469"/>
                    <a:pt x="6273" y="2633"/>
                    <a:pt x="6273" y="2832"/>
                  </a:cubicBezTo>
                  <a:cubicBezTo>
                    <a:pt x="6273" y="3033"/>
                    <a:pt x="6437" y="3196"/>
                    <a:pt x="6636" y="3196"/>
                  </a:cubicBezTo>
                  <a:lnTo>
                    <a:pt x="7545" y="3196"/>
                  </a:lnTo>
                  <a:cubicBezTo>
                    <a:pt x="7746" y="3196"/>
                    <a:pt x="7909" y="3033"/>
                    <a:pt x="7909" y="2832"/>
                  </a:cubicBezTo>
                  <a:cubicBezTo>
                    <a:pt x="7909" y="2633"/>
                    <a:pt x="7746" y="2469"/>
                    <a:pt x="7545" y="2469"/>
                  </a:cubicBezTo>
                  <a:lnTo>
                    <a:pt x="7436" y="2469"/>
                  </a:lnTo>
                  <a:lnTo>
                    <a:pt x="7436" y="1893"/>
                  </a:lnTo>
                  <a:cubicBezTo>
                    <a:pt x="7791" y="1942"/>
                    <a:pt x="8105" y="2053"/>
                    <a:pt x="8329" y="2150"/>
                  </a:cubicBezTo>
                  <a:cubicBezTo>
                    <a:pt x="8482" y="2218"/>
                    <a:pt x="8583" y="2371"/>
                    <a:pt x="8583" y="2540"/>
                  </a:cubicBezTo>
                  <a:lnTo>
                    <a:pt x="8583" y="4015"/>
                  </a:lnTo>
                  <a:cubicBezTo>
                    <a:pt x="8583" y="4185"/>
                    <a:pt x="8473" y="4344"/>
                    <a:pt x="8313" y="4410"/>
                  </a:cubicBezTo>
                  <a:cubicBezTo>
                    <a:pt x="8153" y="4476"/>
                    <a:pt x="7989" y="4531"/>
                    <a:pt x="7823" y="4569"/>
                  </a:cubicBezTo>
                  <a:cubicBezTo>
                    <a:pt x="7630" y="4616"/>
                    <a:pt x="7508" y="4812"/>
                    <a:pt x="7554" y="5007"/>
                  </a:cubicBezTo>
                  <a:cubicBezTo>
                    <a:pt x="7602" y="5202"/>
                    <a:pt x="7798" y="5324"/>
                    <a:pt x="7993" y="5276"/>
                  </a:cubicBezTo>
                  <a:cubicBezTo>
                    <a:pt x="8194" y="5226"/>
                    <a:pt x="8395" y="5161"/>
                    <a:pt x="8590" y="5081"/>
                  </a:cubicBezTo>
                  <a:cubicBezTo>
                    <a:pt x="9023" y="4902"/>
                    <a:pt x="9305" y="4483"/>
                    <a:pt x="9307" y="4015"/>
                  </a:cubicBezTo>
                  <a:lnTo>
                    <a:pt x="9307" y="2540"/>
                  </a:lnTo>
                  <a:cubicBezTo>
                    <a:pt x="9313" y="2087"/>
                    <a:pt x="9042" y="1673"/>
                    <a:pt x="8623" y="1490"/>
                  </a:cubicBezTo>
                  <a:close/>
                  <a:moveTo>
                    <a:pt x="5560" y="1494"/>
                  </a:moveTo>
                  <a:lnTo>
                    <a:pt x="5506" y="1522"/>
                  </a:lnTo>
                  <a:cubicBezTo>
                    <a:pt x="5430" y="1463"/>
                    <a:pt x="5353" y="1410"/>
                    <a:pt x="5273" y="1359"/>
                  </a:cubicBezTo>
                  <a:cubicBezTo>
                    <a:pt x="5315" y="1004"/>
                    <a:pt x="5618" y="729"/>
                    <a:pt x="5983" y="729"/>
                  </a:cubicBezTo>
                  <a:lnTo>
                    <a:pt x="5989" y="729"/>
                  </a:lnTo>
                  <a:lnTo>
                    <a:pt x="5995" y="729"/>
                  </a:lnTo>
                  <a:cubicBezTo>
                    <a:pt x="6294" y="729"/>
                    <a:pt x="6553" y="914"/>
                    <a:pt x="6658" y="1177"/>
                  </a:cubicBezTo>
                  <a:cubicBezTo>
                    <a:pt x="6214" y="1235"/>
                    <a:pt x="5829" y="1375"/>
                    <a:pt x="5560" y="149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22"/>
          <p:cNvSpPr txBox="1"/>
          <p:nvPr/>
        </p:nvSpPr>
        <p:spPr>
          <a:xfrm>
            <a:off x="7019025" y="4258650"/>
            <a:ext cx="10227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DATABASE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78" name="Google Shape;27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3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0" name="Google Shape;280;p23"/>
          <p:cNvSpPr txBox="1"/>
          <p:nvPr/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3F3F3"/>
                </a:solidFill>
                <a:latin typeface="Oxanium"/>
                <a:ea typeface="Oxanium"/>
                <a:cs typeface="Oxanium"/>
                <a:sym typeface="Oxanium"/>
              </a:rPr>
              <a:t>MULTI-FACTOR KEY DERIVATION</a:t>
            </a:r>
            <a:endParaRPr b="1" sz="2800">
              <a:solidFill>
                <a:srgbClr val="F3F3F3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281" name="Google Shape;281;p23"/>
          <p:cNvSpPr/>
          <p:nvPr/>
        </p:nvSpPr>
        <p:spPr>
          <a:xfrm>
            <a:off x="4163688" y="1346125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3"/>
          <p:cNvSpPr/>
          <p:nvPr/>
        </p:nvSpPr>
        <p:spPr>
          <a:xfrm>
            <a:off x="1189788" y="2595763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3"/>
          <p:cNvSpPr/>
          <p:nvPr/>
        </p:nvSpPr>
        <p:spPr>
          <a:xfrm>
            <a:off x="3172388" y="2595763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3"/>
          <p:cNvSpPr/>
          <p:nvPr/>
        </p:nvSpPr>
        <p:spPr>
          <a:xfrm>
            <a:off x="5154988" y="2595763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3"/>
          <p:cNvSpPr/>
          <p:nvPr/>
        </p:nvSpPr>
        <p:spPr>
          <a:xfrm>
            <a:off x="7137588" y="2595763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3"/>
          <p:cNvSpPr txBox="1"/>
          <p:nvPr/>
        </p:nvSpPr>
        <p:spPr>
          <a:xfrm>
            <a:off x="720000" y="3611075"/>
            <a:ext cx="1756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F3F3"/>
                </a:solidFill>
                <a:latin typeface="Oxanium"/>
                <a:ea typeface="Oxanium"/>
                <a:cs typeface="Oxanium"/>
                <a:sym typeface="Oxanium"/>
              </a:rPr>
              <a:t>FACTOR </a:t>
            </a:r>
            <a:r>
              <a:rPr b="1" lang="en" sz="2000">
                <a:solidFill>
                  <a:srgbClr val="F9CB9C"/>
                </a:solidFill>
                <a:latin typeface="Oxanium"/>
                <a:ea typeface="Oxanium"/>
                <a:cs typeface="Oxanium"/>
                <a:sym typeface="Oxanium"/>
              </a:rPr>
              <a:t>01</a:t>
            </a:r>
            <a:endParaRPr b="1" sz="2000">
              <a:solidFill>
                <a:srgbClr val="F9CB9C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287" name="Google Shape;287;p23"/>
          <p:cNvSpPr txBox="1"/>
          <p:nvPr/>
        </p:nvSpPr>
        <p:spPr>
          <a:xfrm>
            <a:off x="720000" y="3969000"/>
            <a:ext cx="17562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eg. a </a:t>
            </a:r>
            <a:r>
              <a:rPr b="1"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Password 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88" name="Google Shape;288;p23"/>
          <p:cNvSpPr txBox="1"/>
          <p:nvPr/>
        </p:nvSpPr>
        <p:spPr>
          <a:xfrm>
            <a:off x="2702600" y="3611075"/>
            <a:ext cx="1756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F3F3"/>
                </a:solidFill>
                <a:latin typeface="Oxanium"/>
                <a:ea typeface="Oxanium"/>
                <a:cs typeface="Oxanium"/>
                <a:sym typeface="Oxanium"/>
              </a:rPr>
              <a:t>FACTOR </a:t>
            </a:r>
            <a:r>
              <a:rPr b="1" lang="en" sz="2000">
                <a:solidFill>
                  <a:srgbClr val="F9CB9C"/>
                </a:solidFill>
                <a:latin typeface="Oxanium"/>
                <a:ea typeface="Oxanium"/>
                <a:cs typeface="Oxanium"/>
                <a:sym typeface="Oxanium"/>
              </a:rPr>
              <a:t>02</a:t>
            </a:r>
            <a:endParaRPr b="1" sz="2000">
              <a:solidFill>
                <a:srgbClr val="F9CB9C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289" name="Google Shape;289;p23"/>
          <p:cNvSpPr txBox="1"/>
          <p:nvPr/>
        </p:nvSpPr>
        <p:spPr>
          <a:xfrm>
            <a:off x="2702600" y="3969000"/>
            <a:ext cx="17562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eg. a  </a:t>
            </a:r>
            <a:r>
              <a:rPr b="1"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TOTP Code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90" name="Google Shape;290;p23"/>
          <p:cNvSpPr txBox="1"/>
          <p:nvPr/>
        </p:nvSpPr>
        <p:spPr>
          <a:xfrm>
            <a:off x="4685200" y="3611075"/>
            <a:ext cx="1756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F3F3"/>
                </a:solidFill>
                <a:latin typeface="Oxanium"/>
                <a:ea typeface="Oxanium"/>
                <a:cs typeface="Oxanium"/>
                <a:sym typeface="Oxanium"/>
              </a:rPr>
              <a:t>FACTOR </a:t>
            </a:r>
            <a:r>
              <a:rPr b="1" lang="en" sz="2000">
                <a:solidFill>
                  <a:srgbClr val="F9CB9C"/>
                </a:solidFill>
                <a:latin typeface="Oxanium"/>
                <a:ea typeface="Oxanium"/>
                <a:cs typeface="Oxanium"/>
                <a:sym typeface="Oxanium"/>
              </a:rPr>
              <a:t>03</a:t>
            </a:r>
            <a:endParaRPr b="1" sz="2000">
              <a:solidFill>
                <a:srgbClr val="F9CB9C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291" name="Google Shape;291;p23"/>
          <p:cNvSpPr txBox="1"/>
          <p:nvPr/>
        </p:nvSpPr>
        <p:spPr>
          <a:xfrm>
            <a:off x="4685200" y="3969000"/>
            <a:ext cx="17562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eg. a </a:t>
            </a:r>
            <a:r>
              <a:rPr b="1"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U2F Token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92" name="Google Shape;292;p23"/>
          <p:cNvSpPr txBox="1"/>
          <p:nvPr/>
        </p:nvSpPr>
        <p:spPr>
          <a:xfrm>
            <a:off x="6667800" y="3611075"/>
            <a:ext cx="1756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F3F3"/>
                </a:solidFill>
                <a:latin typeface="Oxanium"/>
                <a:ea typeface="Oxanium"/>
                <a:cs typeface="Oxanium"/>
                <a:sym typeface="Oxanium"/>
              </a:rPr>
              <a:t>FACTOR </a:t>
            </a:r>
            <a:r>
              <a:rPr b="1" lang="en" sz="2000">
                <a:solidFill>
                  <a:srgbClr val="F9CB9C"/>
                </a:solidFill>
                <a:latin typeface="Oxanium"/>
                <a:ea typeface="Oxanium"/>
                <a:cs typeface="Oxanium"/>
                <a:sym typeface="Oxanium"/>
              </a:rPr>
              <a:t>04</a:t>
            </a:r>
            <a:endParaRPr b="1" sz="2000">
              <a:solidFill>
                <a:srgbClr val="F9CB9C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293" name="Google Shape;293;p23"/>
          <p:cNvSpPr txBox="1"/>
          <p:nvPr/>
        </p:nvSpPr>
        <p:spPr>
          <a:xfrm>
            <a:off x="6667800" y="3969000"/>
            <a:ext cx="17562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eg. </a:t>
            </a:r>
            <a:r>
              <a:rPr b="1"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Biometric Data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94" name="Google Shape;294;p23"/>
          <p:cNvSpPr txBox="1"/>
          <p:nvPr/>
        </p:nvSpPr>
        <p:spPr>
          <a:xfrm>
            <a:off x="1559275" y="1490563"/>
            <a:ext cx="2532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Oxanium"/>
                <a:ea typeface="Oxanium"/>
                <a:cs typeface="Oxanium"/>
                <a:sym typeface="Oxanium"/>
              </a:rPr>
              <a:t>MULTI-FACTOR DERIVED KEY</a:t>
            </a:r>
            <a:endParaRPr b="1" sz="2000">
              <a:solidFill>
                <a:srgbClr val="FFFFFF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295" name="Google Shape;295;p23"/>
          <p:cNvSpPr txBox="1"/>
          <p:nvPr/>
        </p:nvSpPr>
        <p:spPr>
          <a:xfrm>
            <a:off x="5051825" y="1437163"/>
            <a:ext cx="25329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The </a:t>
            </a:r>
            <a:r>
              <a:rPr b="1"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MFKDF</a:t>
            </a:r>
            <a:r>
              <a:rPr b="1" lang="en">
                <a:solidFill>
                  <a:srgbClr val="20F8FD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outputs a key as a function of all input factors</a:t>
            </a:r>
            <a:endParaRPr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296" name="Google Shape;296;p23"/>
          <p:cNvCxnSpPr>
            <a:stCxn id="281" idx="4"/>
            <a:endCxn id="282" idx="0"/>
          </p:cNvCxnSpPr>
          <p:nvPr/>
        </p:nvCxnSpPr>
        <p:spPr>
          <a:xfrm rot="5400000">
            <a:off x="2868588" y="892225"/>
            <a:ext cx="432900" cy="2973900"/>
          </a:xfrm>
          <a:prstGeom prst="bentConnector3">
            <a:avLst>
              <a:gd fmla="val 50016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7" name="Google Shape;297;p23"/>
          <p:cNvCxnSpPr>
            <a:stCxn id="281" idx="4"/>
            <a:endCxn id="283" idx="0"/>
          </p:cNvCxnSpPr>
          <p:nvPr/>
        </p:nvCxnSpPr>
        <p:spPr>
          <a:xfrm rot="5400000">
            <a:off x="3859938" y="1883575"/>
            <a:ext cx="432900" cy="991200"/>
          </a:xfrm>
          <a:prstGeom prst="bentConnector3">
            <a:avLst>
              <a:gd fmla="val 50016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23"/>
          <p:cNvCxnSpPr>
            <a:stCxn id="281" idx="4"/>
            <a:endCxn id="284" idx="0"/>
          </p:cNvCxnSpPr>
          <p:nvPr/>
        </p:nvCxnSpPr>
        <p:spPr>
          <a:xfrm flipH="1" rot="-5400000">
            <a:off x="4851138" y="1883575"/>
            <a:ext cx="432900" cy="991200"/>
          </a:xfrm>
          <a:prstGeom prst="bentConnector3">
            <a:avLst>
              <a:gd fmla="val 50016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9" name="Google Shape;299;p23"/>
          <p:cNvCxnSpPr>
            <a:stCxn id="281" idx="4"/>
            <a:endCxn id="285" idx="0"/>
          </p:cNvCxnSpPr>
          <p:nvPr/>
        </p:nvCxnSpPr>
        <p:spPr>
          <a:xfrm flipH="1" rot="-5400000">
            <a:off x="5842488" y="892225"/>
            <a:ext cx="432900" cy="2973900"/>
          </a:xfrm>
          <a:prstGeom prst="bentConnector3">
            <a:avLst>
              <a:gd fmla="val 50016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00" name="Google Shape;300;p23"/>
          <p:cNvCxnSpPr>
            <a:stCxn id="282" idx="4"/>
            <a:endCxn id="286" idx="0"/>
          </p:cNvCxnSpPr>
          <p:nvPr/>
        </p:nvCxnSpPr>
        <p:spPr>
          <a:xfrm>
            <a:off x="1598088" y="3412363"/>
            <a:ext cx="0" cy="198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Google Shape;301;p23"/>
          <p:cNvCxnSpPr>
            <a:stCxn id="283" idx="4"/>
            <a:endCxn id="288" idx="0"/>
          </p:cNvCxnSpPr>
          <p:nvPr/>
        </p:nvCxnSpPr>
        <p:spPr>
          <a:xfrm>
            <a:off x="3580688" y="3412363"/>
            <a:ext cx="0" cy="198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Google Shape;302;p23"/>
          <p:cNvCxnSpPr>
            <a:stCxn id="284" idx="4"/>
            <a:endCxn id="290" idx="0"/>
          </p:cNvCxnSpPr>
          <p:nvPr/>
        </p:nvCxnSpPr>
        <p:spPr>
          <a:xfrm>
            <a:off x="5563288" y="3412363"/>
            <a:ext cx="0" cy="198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23"/>
          <p:cNvCxnSpPr>
            <a:stCxn id="285" idx="4"/>
            <a:endCxn id="292" idx="0"/>
          </p:cNvCxnSpPr>
          <p:nvPr/>
        </p:nvCxnSpPr>
        <p:spPr>
          <a:xfrm>
            <a:off x="7545888" y="3412363"/>
            <a:ext cx="0" cy="198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4" name="Google Shape;304;p23"/>
          <p:cNvSpPr/>
          <p:nvPr/>
        </p:nvSpPr>
        <p:spPr>
          <a:xfrm>
            <a:off x="4421117" y="1603549"/>
            <a:ext cx="301741" cy="301752"/>
          </a:xfrm>
          <a:custGeom>
            <a:rect b="b" l="l" r="r" t="t"/>
            <a:pathLst>
              <a:path extrusionOk="0" h="9304" w="9313">
                <a:moveTo>
                  <a:pt x="8623" y="1490"/>
                </a:moveTo>
                <a:cubicBezTo>
                  <a:pt x="8329" y="1360"/>
                  <a:pt x="7899" y="1210"/>
                  <a:pt x="7412" y="1162"/>
                </a:cubicBezTo>
                <a:cubicBezTo>
                  <a:pt x="7281" y="500"/>
                  <a:pt x="6694" y="0"/>
                  <a:pt x="5995" y="0"/>
                </a:cubicBezTo>
                <a:lnTo>
                  <a:pt x="5989" y="0"/>
                </a:lnTo>
                <a:lnTo>
                  <a:pt x="5983" y="0"/>
                </a:lnTo>
                <a:cubicBezTo>
                  <a:pt x="5339" y="0"/>
                  <a:pt x="4790" y="425"/>
                  <a:pt x="4607" y="1010"/>
                </a:cubicBezTo>
                <a:cubicBezTo>
                  <a:pt x="4572" y="995"/>
                  <a:pt x="4536" y="980"/>
                  <a:pt x="4502" y="967"/>
                </a:cubicBezTo>
                <a:cubicBezTo>
                  <a:pt x="4078" y="806"/>
                  <a:pt x="3598" y="908"/>
                  <a:pt x="3278" y="1228"/>
                </a:cubicBezTo>
                <a:lnTo>
                  <a:pt x="2251" y="2250"/>
                </a:lnTo>
                <a:cubicBezTo>
                  <a:pt x="1916" y="2583"/>
                  <a:pt x="1820" y="3097"/>
                  <a:pt x="2011" y="3526"/>
                </a:cubicBezTo>
                <a:cubicBezTo>
                  <a:pt x="2040" y="3593"/>
                  <a:pt x="2073" y="3658"/>
                  <a:pt x="2105" y="3724"/>
                </a:cubicBezTo>
                <a:lnTo>
                  <a:pt x="107" y="5718"/>
                </a:lnTo>
                <a:cubicBezTo>
                  <a:pt x="40" y="5788"/>
                  <a:pt x="0" y="5878"/>
                  <a:pt x="0" y="5974"/>
                </a:cubicBezTo>
                <a:lnTo>
                  <a:pt x="0" y="7291"/>
                </a:lnTo>
                <a:cubicBezTo>
                  <a:pt x="0" y="7491"/>
                  <a:pt x="163" y="7654"/>
                  <a:pt x="364" y="7654"/>
                </a:cubicBezTo>
                <a:lnTo>
                  <a:pt x="1670" y="7654"/>
                </a:lnTo>
                <a:cubicBezTo>
                  <a:pt x="1871" y="7654"/>
                  <a:pt x="2034" y="7491"/>
                  <a:pt x="2034" y="7291"/>
                </a:cubicBezTo>
                <a:lnTo>
                  <a:pt x="2034" y="6800"/>
                </a:lnTo>
                <a:lnTo>
                  <a:pt x="2510" y="6800"/>
                </a:lnTo>
                <a:cubicBezTo>
                  <a:pt x="2709" y="6800"/>
                  <a:pt x="2873" y="6636"/>
                  <a:pt x="2873" y="6437"/>
                </a:cubicBezTo>
                <a:lnTo>
                  <a:pt x="2873" y="5637"/>
                </a:lnTo>
                <a:cubicBezTo>
                  <a:pt x="2873" y="5436"/>
                  <a:pt x="2709" y="5273"/>
                  <a:pt x="2510" y="5273"/>
                </a:cubicBezTo>
                <a:cubicBezTo>
                  <a:pt x="2309" y="5273"/>
                  <a:pt x="2146" y="5436"/>
                  <a:pt x="2146" y="5637"/>
                </a:cubicBezTo>
                <a:lnTo>
                  <a:pt x="2146" y="6073"/>
                </a:lnTo>
                <a:lnTo>
                  <a:pt x="1673" y="6073"/>
                </a:lnTo>
                <a:cubicBezTo>
                  <a:pt x="1472" y="6073"/>
                  <a:pt x="1309" y="6236"/>
                  <a:pt x="1309" y="6437"/>
                </a:cubicBezTo>
                <a:lnTo>
                  <a:pt x="1309" y="6927"/>
                </a:lnTo>
                <a:lnTo>
                  <a:pt x="729" y="6927"/>
                </a:lnTo>
                <a:lnTo>
                  <a:pt x="729" y="6125"/>
                </a:lnTo>
                <a:lnTo>
                  <a:pt x="2800" y="4053"/>
                </a:lnTo>
                <a:cubicBezTo>
                  <a:pt x="2843" y="4009"/>
                  <a:pt x="2875" y="3957"/>
                  <a:pt x="2892" y="3895"/>
                </a:cubicBezTo>
                <a:lnTo>
                  <a:pt x="2896" y="3884"/>
                </a:lnTo>
                <a:cubicBezTo>
                  <a:pt x="2924" y="3789"/>
                  <a:pt x="2911" y="3687"/>
                  <a:pt x="2863" y="3602"/>
                </a:cubicBezTo>
                <a:cubicBezTo>
                  <a:pt x="2795" y="3481"/>
                  <a:pt x="2731" y="3356"/>
                  <a:pt x="2674" y="3226"/>
                </a:cubicBezTo>
                <a:cubicBezTo>
                  <a:pt x="2606" y="3071"/>
                  <a:pt x="2640" y="2885"/>
                  <a:pt x="2764" y="2764"/>
                </a:cubicBezTo>
                <a:lnTo>
                  <a:pt x="3791" y="1740"/>
                </a:lnTo>
                <a:cubicBezTo>
                  <a:pt x="3909" y="1622"/>
                  <a:pt x="4088" y="1586"/>
                  <a:pt x="4243" y="1644"/>
                </a:cubicBezTo>
                <a:cubicBezTo>
                  <a:pt x="4521" y="1749"/>
                  <a:pt x="4773" y="1884"/>
                  <a:pt x="4994" y="2041"/>
                </a:cubicBezTo>
                <a:cubicBezTo>
                  <a:pt x="4920" y="2197"/>
                  <a:pt x="4878" y="2367"/>
                  <a:pt x="4878" y="2543"/>
                </a:cubicBezTo>
                <a:lnTo>
                  <a:pt x="4878" y="2717"/>
                </a:lnTo>
                <a:lnTo>
                  <a:pt x="4553" y="2393"/>
                </a:lnTo>
                <a:cubicBezTo>
                  <a:pt x="4411" y="2250"/>
                  <a:pt x="4179" y="2250"/>
                  <a:pt x="4038" y="2393"/>
                </a:cubicBezTo>
                <a:cubicBezTo>
                  <a:pt x="3896" y="2534"/>
                  <a:pt x="3896" y="2765"/>
                  <a:pt x="4038" y="2908"/>
                </a:cubicBezTo>
                <a:lnTo>
                  <a:pt x="4693" y="3562"/>
                </a:lnTo>
                <a:cubicBezTo>
                  <a:pt x="4745" y="3615"/>
                  <a:pt x="4809" y="3647"/>
                  <a:pt x="4876" y="3660"/>
                </a:cubicBezTo>
                <a:lnTo>
                  <a:pt x="4876" y="3999"/>
                </a:lnTo>
                <a:cubicBezTo>
                  <a:pt x="4876" y="4236"/>
                  <a:pt x="4949" y="4461"/>
                  <a:pt x="5078" y="4650"/>
                </a:cubicBezTo>
                <a:lnTo>
                  <a:pt x="4859" y="4872"/>
                </a:lnTo>
                <a:cubicBezTo>
                  <a:pt x="4737" y="4992"/>
                  <a:pt x="4553" y="5027"/>
                  <a:pt x="4393" y="4962"/>
                </a:cubicBezTo>
                <a:cubicBezTo>
                  <a:pt x="4300" y="4924"/>
                  <a:pt x="4114" y="4840"/>
                  <a:pt x="3921" y="4722"/>
                </a:cubicBezTo>
                <a:cubicBezTo>
                  <a:pt x="3749" y="4617"/>
                  <a:pt x="3525" y="4671"/>
                  <a:pt x="3420" y="4842"/>
                </a:cubicBezTo>
                <a:cubicBezTo>
                  <a:pt x="3314" y="5013"/>
                  <a:pt x="3369" y="5237"/>
                  <a:pt x="3539" y="5341"/>
                </a:cubicBezTo>
                <a:cubicBezTo>
                  <a:pt x="3714" y="5449"/>
                  <a:pt x="3918" y="5552"/>
                  <a:pt x="4113" y="5635"/>
                </a:cubicBezTo>
                <a:cubicBezTo>
                  <a:pt x="4257" y="5695"/>
                  <a:pt x="4409" y="5724"/>
                  <a:pt x="4558" y="5724"/>
                </a:cubicBezTo>
                <a:cubicBezTo>
                  <a:pt x="4856" y="5724"/>
                  <a:pt x="5150" y="5608"/>
                  <a:pt x="5369" y="5388"/>
                </a:cubicBezTo>
                <a:lnTo>
                  <a:pt x="5663" y="5094"/>
                </a:lnTo>
                <a:cubicBezTo>
                  <a:pt x="5727" y="5119"/>
                  <a:pt x="5793" y="5142"/>
                  <a:pt x="5857" y="5162"/>
                </a:cubicBezTo>
                <a:lnTo>
                  <a:pt x="5857" y="8032"/>
                </a:lnTo>
                <a:cubicBezTo>
                  <a:pt x="5857" y="8130"/>
                  <a:pt x="5894" y="8221"/>
                  <a:pt x="5964" y="8291"/>
                </a:cubicBezTo>
                <a:lnTo>
                  <a:pt x="6873" y="9198"/>
                </a:lnTo>
                <a:cubicBezTo>
                  <a:pt x="6942" y="9266"/>
                  <a:pt x="7033" y="9304"/>
                  <a:pt x="7129" y="9304"/>
                </a:cubicBezTo>
                <a:lnTo>
                  <a:pt x="7131" y="9304"/>
                </a:lnTo>
                <a:cubicBezTo>
                  <a:pt x="7227" y="9304"/>
                  <a:pt x="7320" y="9263"/>
                  <a:pt x="7390" y="9195"/>
                </a:cubicBezTo>
                <a:lnTo>
                  <a:pt x="8280" y="8287"/>
                </a:lnTo>
                <a:cubicBezTo>
                  <a:pt x="8418" y="8146"/>
                  <a:pt x="8418" y="7920"/>
                  <a:pt x="8280" y="7778"/>
                </a:cubicBezTo>
                <a:lnTo>
                  <a:pt x="7969" y="7458"/>
                </a:lnTo>
                <a:lnTo>
                  <a:pt x="8296" y="7135"/>
                </a:lnTo>
                <a:cubicBezTo>
                  <a:pt x="8366" y="7065"/>
                  <a:pt x="8404" y="6972"/>
                  <a:pt x="8404" y="6875"/>
                </a:cubicBezTo>
                <a:cubicBezTo>
                  <a:pt x="8404" y="6776"/>
                  <a:pt x="8364" y="6684"/>
                  <a:pt x="8295" y="6616"/>
                </a:cubicBezTo>
                <a:lnTo>
                  <a:pt x="7711" y="6044"/>
                </a:lnTo>
                <a:cubicBezTo>
                  <a:pt x="7567" y="5903"/>
                  <a:pt x="7339" y="5906"/>
                  <a:pt x="7196" y="6048"/>
                </a:cubicBezTo>
                <a:cubicBezTo>
                  <a:pt x="7057" y="6192"/>
                  <a:pt x="7058" y="6422"/>
                  <a:pt x="7202" y="6563"/>
                </a:cubicBezTo>
                <a:lnTo>
                  <a:pt x="7522" y="6877"/>
                </a:lnTo>
                <a:lnTo>
                  <a:pt x="7201" y="7196"/>
                </a:lnTo>
                <a:cubicBezTo>
                  <a:pt x="7058" y="7336"/>
                  <a:pt x="7057" y="7565"/>
                  <a:pt x="7196" y="7709"/>
                </a:cubicBezTo>
                <a:lnTo>
                  <a:pt x="7510" y="8032"/>
                </a:lnTo>
                <a:lnTo>
                  <a:pt x="7125" y="8425"/>
                </a:lnTo>
                <a:lnTo>
                  <a:pt x="6582" y="7884"/>
                </a:lnTo>
                <a:lnTo>
                  <a:pt x="6582" y="4905"/>
                </a:lnTo>
                <a:cubicBezTo>
                  <a:pt x="6582" y="4810"/>
                  <a:pt x="6543" y="4717"/>
                  <a:pt x="6478" y="4650"/>
                </a:cubicBezTo>
                <a:lnTo>
                  <a:pt x="6460" y="4633"/>
                </a:lnTo>
                <a:cubicBezTo>
                  <a:pt x="6415" y="4585"/>
                  <a:pt x="6357" y="4553"/>
                  <a:pt x="6294" y="4536"/>
                </a:cubicBezTo>
                <a:cubicBezTo>
                  <a:pt x="6153" y="4498"/>
                  <a:pt x="6009" y="4451"/>
                  <a:pt x="5867" y="4396"/>
                </a:cubicBezTo>
                <a:cubicBezTo>
                  <a:pt x="5707" y="4335"/>
                  <a:pt x="5601" y="4176"/>
                  <a:pt x="5601" y="4002"/>
                </a:cubicBezTo>
                <a:lnTo>
                  <a:pt x="5601" y="2546"/>
                </a:lnTo>
                <a:cubicBezTo>
                  <a:pt x="5601" y="2378"/>
                  <a:pt x="5702" y="2223"/>
                  <a:pt x="5857" y="2154"/>
                </a:cubicBezTo>
                <a:cubicBezTo>
                  <a:pt x="6069" y="2058"/>
                  <a:pt x="6369" y="1949"/>
                  <a:pt x="6709" y="1898"/>
                </a:cubicBezTo>
                <a:lnTo>
                  <a:pt x="6709" y="2469"/>
                </a:lnTo>
                <a:lnTo>
                  <a:pt x="6636" y="2469"/>
                </a:lnTo>
                <a:cubicBezTo>
                  <a:pt x="6437" y="2469"/>
                  <a:pt x="6273" y="2633"/>
                  <a:pt x="6273" y="2832"/>
                </a:cubicBezTo>
                <a:cubicBezTo>
                  <a:pt x="6273" y="3033"/>
                  <a:pt x="6437" y="3196"/>
                  <a:pt x="6636" y="3196"/>
                </a:cubicBezTo>
                <a:lnTo>
                  <a:pt x="7545" y="3196"/>
                </a:lnTo>
                <a:cubicBezTo>
                  <a:pt x="7746" y="3196"/>
                  <a:pt x="7909" y="3033"/>
                  <a:pt x="7909" y="2832"/>
                </a:cubicBezTo>
                <a:cubicBezTo>
                  <a:pt x="7909" y="2633"/>
                  <a:pt x="7746" y="2469"/>
                  <a:pt x="7545" y="2469"/>
                </a:cubicBezTo>
                <a:lnTo>
                  <a:pt x="7436" y="2469"/>
                </a:lnTo>
                <a:lnTo>
                  <a:pt x="7436" y="1893"/>
                </a:lnTo>
                <a:cubicBezTo>
                  <a:pt x="7791" y="1942"/>
                  <a:pt x="8105" y="2053"/>
                  <a:pt x="8329" y="2150"/>
                </a:cubicBezTo>
                <a:cubicBezTo>
                  <a:pt x="8482" y="2218"/>
                  <a:pt x="8583" y="2371"/>
                  <a:pt x="8583" y="2540"/>
                </a:cubicBezTo>
                <a:lnTo>
                  <a:pt x="8583" y="4015"/>
                </a:lnTo>
                <a:cubicBezTo>
                  <a:pt x="8583" y="4185"/>
                  <a:pt x="8473" y="4344"/>
                  <a:pt x="8313" y="4410"/>
                </a:cubicBezTo>
                <a:cubicBezTo>
                  <a:pt x="8153" y="4476"/>
                  <a:pt x="7989" y="4531"/>
                  <a:pt x="7823" y="4569"/>
                </a:cubicBezTo>
                <a:cubicBezTo>
                  <a:pt x="7630" y="4616"/>
                  <a:pt x="7508" y="4812"/>
                  <a:pt x="7554" y="5007"/>
                </a:cubicBezTo>
                <a:cubicBezTo>
                  <a:pt x="7602" y="5202"/>
                  <a:pt x="7798" y="5324"/>
                  <a:pt x="7993" y="5276"/>
                </a:cubicBezTo>
                <a:cubicBezTo>
                  <a:pt x="8194" y="5226"/>
                  <a:pt x="8395" y="5161"/>
                  <a:pt x="8590" y="5081"/>
                </a:cubicBezTo>
                <a:cubicBezTo>
                  <a:pt x="9023" y="4902"/>
                  <a:pt x="9305" y="4483"/>
                  <a:pt x="9307" y="4015"/>
                </a:cubicBezTo>
                <a:lnTo>
                  <a:pt x="9307" y="2540"/>
                </a:lnTo>
                <a:cubicBezTo>
                  <a:pt x="9313" y="2087"/>
                  <a:pt x="9042" y="1673"/>
                  <a:pt x="8623" y="1490"/>
                </a:cubicBezTo>
                <a:close/>
                <a:moveTo>
                  <a:pt x="5560" y="1494"/>
                </a:moveTo>
                <a:lnTo>
                  <a:pt x="5506" y="1522"/>
                </a:lnTo>
                <a:cubicBezTo>
                  <a:pt x="5430" y="1463"/>
                  <a:pt x="5353" y="1410"/>
                  <a:pt x="5273" y="1359"/>
                </a:cubicBezTo>
                <a:cubicBezTo>
                  <a:pt x="5315" y="1004"/>
                  <a:pt x="5618" y="729"/>
                  <a:pt x="5983" y="729"/>
                </a:cubicBezTo>
                <a:lnTo>
                  <a:pt x="5989" y="729"/>
                </a:lnTo>
                <a:lnTo>
                  <a:pt x="5995" y="729"/>
                </a:lnTo>
                <a:cubicBezTo>
                  <a:pt x="6294" y="729"/>
                  <a:pt x="6553" y="914"/>
                  <a:pt x="6658" y="1177"/>
                </a:cubicBezTo>
                <a:cubicBezTo>
                  <a:pt x="6214" y="1235"/>
                  <a:pt x="5829" y="1375"/>
                  <a:pt x="5560" y="1494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3"/>
          <p:cNvSpPr/>
          <p:nvPr/>
        </p:nvSpPr>
        <p:spPr>
          <a:xfrm>
            <a:off x="7367134" y="2853183"/>
            <a:ext cx="301751" cy="301760"/>
          </a:xfrm>
          <a:custGeom>
            <a:rect b="b" l="l" r="r" t="t"/>
            <a:pathLst>
              <a:path extrusionOk="0" h="9310" w="9309">
                <a:moveTo>
                  <a:pt x="8945" y="6364"/>
                </a:moveTo>
                <a:cubicBezTo>
                  <a:pt x="9145" y="6364"/>
                  <a:pt x="9308" y="6200"/>
                  <a:pt x="9308" y="6000"/>
                </a:cubicBezTo>
                <a:lnTo>
                  <a:pt x="9308" y="2457"/>
                </a:lnTo>
                <a:cubicBezTo>
                  <a:pt x="9308" y="1853"/>
                  <a:pt x="8862" y="1417"/>
                  <a:pt x="8243" y="1417"/>
                </a:cubicBezTo>
                <a:cubicBezTo>
                  <a:pt x="8130" y="1417"/>
                  <a:pt x="8021" y="1434"/>
                  <a:pt x="7919" y="1471"/>
                </a:cubicBezTo>
                <a:cubicBezTo>
                  <a:pt x="7816" y="1005"/>
                  <a:pt x="7401" y="655"/>
                  <a:pt x="6908" y="655"/>
                </a:cubicBezTo>
                <a:cubicBezTo>
                  <a:pt x="6783" y="655"/>
                  <a:pt x="6661" y="678"/>
                  <a:pt x="6550" y="720"/>
                </a:cubicBezTo>
                <a:cubicBezTo>
                  <a:pt x="6415" y="304"/>
                  <a:pt x="6025" y="0"/>
                  <a:pt x="5563" y="0"/>
                </a:cubicBezTo>
                <a:cubicBezTo>
                  <a:pt x="5132" y="0"/>
                  <a:pt x="4761" y="263"/>
                  <a:pt x="4607" y="640"/>
                </a:cubicBezTo>
                <a:cubicBezTo>
                  <a:pt x="4486" y="591"/>
                  <a:pt x="4355" y="563"/>
                  <a:pt x="4217" y="563"/>
                </a:cubicBezTo>
                <a:cubicBezTo>
                  <a:pt x="3647" y="563"/>
                  <a:pt x="3181" y="1028"/>
                  <a:pt x="3181" y="1600"/>
                </a:cubicBezTo>
                <a:lnTo>
                  <a:pt x="3181" y="5555"/>
                </a:lnTo>
                <a:cubicBezTo>
                  <a:pt x="3181" y="5740"/>
                  <a:pt x="3061" y="6000"/>
                  <a:pt x="2864" y="6018"/>
                </a:cubicBezTo>
                <a:lnTo>
                  <a:pt x="1480" y="5382"/>
                </a:lnTo>
                <a:cubicBezTo>
                  <a:pt x="1468" y="5376"/>
                  <a:pt x="1458" y="5373"/>
                  <a:pt x="1446" y="5369"/>
                </a:cubicBezTo>
                <a:cubicBezTo>
                  <a:pt x="1331" y="5330"/>
                  <a:pt x="1213" y="5311"/>
                  <a:pt x="1091" y="5311"/>
                </a:cubicBezTo>
                <a:cubicBezTo>
                  <a:pt x="490" y="5311"/>
                  <a:pt x="0" y="5800"/>
                  <a:pt x="0" y="6402"/>
                </a:cubicBezTo>
                <a:cubicBezTo>
                  <a:pt x="0" y="6699"/>
                  <a:pt x="117" y="6975"/>
                  <a:pt x="327" y="7180"/>
                </a:cubicBezTo>
                <a:cubicBezTo>
                  <a:pt x="341" y="7193"/>
                  <a:pt x="355" y="7206"/>
                  <a:pt x="371" y="7216"/>
                </a:cubicBezTo>
                <a:lnTo>
                  <a:pt x="662" y="7424"/>
                </a:lnTo>
                <a:cubicBezTo>
                  <a:pt x="668" y="7427"/>
                  <a:pt x="675" y="7433"/>
                  <a:pt x="681" y="7436"/>
                </a:cubicBezTo>
                <a:lnTo>
                  <a:pt x="2435" y="8531"/>
                </a:lnTo>
                <a:cubicBezTo>
                  <a:pt x="3251" y="9040"/>
                  <a:pt x="4192" y="9310"/>
                  <a:pt x="5154" y="9310"/>
                </a:cubicBezTo>
                <a:lnTo>
                  <a:pt x="7283" y="9310"/>
                </a:lnTo>
                <a:cubicBezTo>
                  <a:pt x="8150" y="9310"/>
                  <a:pt x="8921" y="8760"/>
                  <a:pt x="9199" y="7942"/>
                </a:cubicBezTo>
                <a:cubicBezTo>
                  <a:pt x="9265" y="7752"/>
                  <a:pt x="9163" y="7545"/>
                  <a:pt x="8972" y="7480"/>
                </a:cubicBezTo>
                <a:cubicBezTo>
                  <a:pt x="8782" y="7414"/>
                  <a:pt x="8575" y="7516"/>
                  <a:pt x="8510" y="7708"/>
                </a:cubicBezTo>
                <a:cubicBezTo>
                  <a:pt x="8332" y="8232"/>
                  <a:pt x="7838" y="8582"/>
                  <a:pt x="7281" y="8582"/>
                </a:cubicBezTo>
                <a:lnTo>
                  <a:pt x="5152" y="8582"/>
                </a:lnTo>
                <a:cubicBezTo>
                  <a:pt x="4326" y="8582"/>
                  <a:pt x="3519" y="8351"/>
                  <a:pt x="2819" y="7915"/>
                </a:cubicBezTo>
                <a:lnTo>
                  <a:pt x="1074" y="6825"/>
                </a:lnTo>
                <a:lnTo>
                  <a:pt x="819" y="6643"/>
                </a:lnTo>
                <a:cubicBezTo>
                  <a:pt x="760" y="6576"/>
                  <a:pt x="726" y="6491"/>
                  <a:pt x="726" y="6402"/>
                </a:cubicBezTo>
                <a:cubicBezTo>
                  <a:pt x="726" y="6202"/>
                  <a:pt x="890" y="6038"/>
                  <a:pt x="1090" y="6038"/>
                </a:cubicBezTo>
                <a:cubicBezTo>
                  <a:pt x="1126" y="6038"/>
                  <a:pt x="1161" y="6044"/>
                  <a:pt x="1193" y="6053"/>
                </a:cubicBezTo>
                <a:lnTo>
                  <a:pt x="2581" y="6690"/>
                </a:lnTo>
                <a:cubicBezTo>
                  <a:pt x="2589" y="6693"/>
                  <a:pt x="2597" y="6697"/>
                  <a:pt x="2607" y="6700"/>
                </a:cubicBezTo>
                <a:cubicBezTo>
                  <a:pt x="2701" y="6735"/>
                  <a:pt x="2790" y="6751"/>
                  <a:pt x="2879" y="6748"/>
                </a:cubicBezTo>
                <a:cubicBezTo>
                  <a:pt x="3516" y="6723"/>
                  <a:pt x="3909" y="6111"/>
                  <a:pt x="3909" y="5557"/>
                </a:cubicBezTo>
                <a:lnTo>
                  <a:pt x="3909" y="1602"/>
                </a:lnTo>
                <a:cubicBezTo>
                  <a:pt x="3909" y="1431"/>
                  <a:pt x="4047" y="1293"/>
                  <a:pt x="4217" y="1293"/>
                </a:cubicBezTo>
                <a:cubicBezTo>
                  <a:pt x="4389" y="1293"/>
                  <a:pt x="4527" y="1431"/>
                  <a:pt x="4527" y="1602"/>
                </a:cubicBezTo>
                <a:lnTo>
                  <a:pt x="4527" y="4438"/>
                </a:lnTo>
                <a:lnTo>
                  <a:pt x="4527" y="4438"/>
                </a:lnTo>
                <a:cubicBezTo>
                  <a:pt x="4527" y="4639"/>
                  <a:pt x="4690" y="4802"/>
                  <a:pt x="4891" y="4802"/>
                </a:cubicBezTo>
                <a:cubicBezTo>
                  <a:pt x="5090" y="4802"/>
                  <a:pt x="5254" y="4639"/>
                  <a:pt x="5254" y="4438"/>
                </a:cubicBezTo>
                <a:lnTo>
                  <a:pt x="5254" y="4438"/>
                </a:lnTo>
                <a:lnTo>
                  <a:pt x="5254" y="1039"/>
                </a:lnTo>
                <a:lnTo>
                  <a:pt x="5254" y="1039"/>
                </a:lnTo>
                <a:cubicBezTo>
                  <a:pt x="5254" y="867"/>
                  <a:pt x="5392" y="729"/>
                  <a:pt x="5563" y="729"/>
                </a:cubicBezTo>
                <a:cubicBezTo>
                  <a:pt x="5734" y="729"/>
                  <a:pt x="5872" y="867"/>
                  <a:pt x="5872" y="1039"/>
                </a:cubicBezTo>
                <a:lnTo>
                  <a:pt x="5872" y="4438"/>
                </a:lnTo>
                <a:cubicBezTo>
                  <a:pt x="5872" y="4639"/>
                  <a:pt x="6035" y="4802"/>
                  <a:pt x="6236" y="4802"/>
                </a:cubicBezTo>
                <a:cubicBezTo>
                  <a:pt x="6435" y="4802"/>
                  <a:pt x="6600" y="4639"/>
                  <a:pt x="6600" y="4438"/>
                </a:cubicBezTo>
                <a:lnTo>
                  <a:pt x="6600" y="1701"/>
                </a:lnTo>
                <a:cubicBezTo>
                  <a:pt x="6600" y="1526"/>
                  <a:pt x="6738" y="1383"/>
                  <a:pt x="6908" y="1383"/>
                </a:cubicBezTo>
                <a:cubicBezTo>
                  <a:pt x="7080" y="1383"/>
                  <a:pt x="7218" y="1526"/>
                  <a:pt x="7218" y="1701"/>
                </a:cubicBezTo>
                <a:lnTo>
                  <a:pt x="7218" y="4438"/>
                </a:lnTo>
                <a:cubicBezTo>
                  <a:pt x="7218" y="4639"/>
                  <a:pt x="7381" y="4802"/>
                  <a:pt x="7582" y="4802"/>
                </a:cubicBezTo>
                <a:cubicBezTo>
                  <a:pt x="7781" y="4802"/>
                  <a:pt x="7945" y="4639"/>
                  <a:pt x="7945" y="4438"/>
                </a:cubicBezTo>
                <a:lnTo>
                  <a:pt x="7945" y="2482"/>
                </a:lnTo>
                <a:cubicBezTo>
                  <a:pt x="7945" y="2322"/>
                  <a:pt x="8066" y="2144"/>
                  <a:pt x="8243" y="2144"/>
                </a:cubicBezTo>
                <a:cubicBezTo>
                  <a:pt x="8345" y="2144"/>
                  <a:pt x="8581" y="2175"/>
                  <a:pt x="8581" y="2457"/>
                </a:cubicBezTo>
                <a:lnTo>
                  <a:pt x="8581" y="6000"/>
                </a:lnTo>
                <a:cubicBezTo>
                  <a:pt x="8581" y="6202"/>
                  <a:pt x="8742" y="6364"/>
                  <a:pt x="8945" y="6364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3"/>
          <p:cNvSpPr/>
          <p:nvPr/>
        </p:nvSpPr>
        <p:spPr>
          <a:xfrm>
            <a:off x="1461155" y="2853190"/>
            <a:ext cx="301743" cy="301746"/>
          </a:xfrm>
          <a:custGeom>
            <a:rect b="b" l="l" r="r" t="t"/>
            <a:pathLst>
              <a:path extrusionOk="0" h="9311" w="9360">
                <a:moveTo>
                  <a:pt x="2037" y="5928"/>
                </a:moveTo>
                <a:cubicBezTo>
                  <a:pt x="2238" y="5928"/>
                  <a:pt x="2401" y="6091"/>
                  <a:pt x="2401" y="6292"/>
                </a:cubicBezTo>
                <a:lnTo>
                  <a:pt x="2401" y="6292"/>
                </a:lnTo>
                <a:cubicBezTo>
                  <a:pt x="2401" y="6491"/>
                  <a:pt x="2238" y="6655"/>
                  <a:pt x="2037" y="6655"/>
                </a:cubicBezTo>
                <a:cubicBezTo>
                  <a:pt x="1838" y="6655"/>
                  <a:pt x="1674" y="6491"/>
                  <a:pt x="1674" y="6292"/>
                </a:cubicBezTo>
                <a:lnTo>
                  <a:pt x="1674" y="6292"/>
                </a:lnTo>
                <a:cubicBezTo>
                  <a:pt x="1674" y="6090"/>
                  <a:pt x="1835" y="5928"/>
                  <a:pt x="2037" y="5928"/>
                </a:cubicBezTo>
                <a:close/>
                <a:moveTo>
                  <a:pt x="3038" y="6292"/>
                </a:moveTo>
                <a:lnTo>
                  <a:pt x="3038" y="6292"/>
                </a:lnTo>
                <a:cubicBezTo>
                  <a:pt x="3038" y="6491"/>
                  <a:pt x="3201" y="6655"/>
                  <a:pt x="3402" y="6655"/>
                </a:cubicBezTo>
                <a:cubicBezTo>
                  <a:pt x="3601" y="6655"/>
                  <a:pt x="3766" y="6491"/>
                  <a:pt x="3766" y="6292"/>
                </a:cubicBezTo>
                <a:lnTo>
                  <a:pt x="3766" y="6292"/>
                </a:lnTo>
                <a:cubicBezTo>
                  <a:pt x="3766" y="6091"/>
                  <a:pt x="3601" y="5928"/>
                  <a:pt x="3402" y="5928"/>
                </a:cubicBezTo>
                <a:cubicBezTo>
                  <a:pt x="3201" y="5928"/>
                  <a:pt x="3038" y="6090"/>
                  <a:pt x="3038" y="6292"/>
                </a:cubicBezTo>
                <a:close/>
                <a:moveTo>
                  <a:pt x="5128" y="6292"/>
                </a:moveTo>
                <a:lnTo>
                  <a:pt x="5128" y="6292"/>
                </a:lnTo>
                <a:cubicBezTo>
                  <a:pt x="5128" y="6091"/>
                  <a:pt x="4966" y="5928"/>
                  <a:pt x="4765" y="5928"/>
                </a:cubicBezTo>
                <a:cubicBezTo>
                  <a:pt x="4566" y="5928"/>
                  <a:pt x="4401" y="6091"/>
                  <a:pt x="4401" y="6292"/>
                </a:cubicBezTo>
                <a:lnTo>
                  <a:pt x="4401" y="6292"/>
                </a:lnTo>
                <a:cubicBezTo>
                  <a:pt x="4401" y="6491"/>
                  <a:pt x="4566" y="6655"/>
                  <a:pt x="4765" y="6655"/>
                </a:cubicBezTo>
                <a:cubicBezTo>
                  <a:pt x="4966" y="6655"/>
                  <a:pt x="5128" y="6491"/>
                  <a:pt x="5128" y="6292"/>
                </a:cubicBezTo>
                <a:close/>
                <a:moveTo>
                  <a:pt x="5783" y="6292"/>
                </a:moveTo>
                <a:lnTo>
                  <a:pt x="5783" y="6292"/>
                </a:lnTo>
                <a:cubicBezTo>
                  <a:pt x="5783" y="6491"/>
                  <a:pt x="5947" y="6655"/>
                  <a:pt x="6147" y="6655"/>
                </a:cubicBezTo>
                <a:cubicBezTo>
                  <a:pt x="6347" y="6655"/>
                  <a:pt x="6510" y="6491"/>
                  <a:pt x="6510" y="6292"/>
                </a:cubicBezTo>
                <a:lnTo>
                  <a:pt x="6510" y="6292"/>
                </a:lnTo>
                <a:cubicBezTo>
                  <a:pt x="6510" y="6091"/>
                  <a:pt x="6347" y="5928"/>
                  <a:pt x="6147" y="5928"/>
                </a:cubicBezTo>
                <a:cubicBezTo>
                  <a:pt x="5945" y="5928"/>
                  <a:pt x="5783" y="6090"/>
                  <a:pt x="5783" y="6292"/>
                </a:cubicBezTo>
                <a:close/>
                <a:moveTo>
                  <a:pt x="4692" y="8946"/>
                </a:moveTo>
                <a:cubicBezTo>
                  <a:pt x="4692" y="9146"/>
                  <a:pt x="4529" y="9310"/>
                  <a:pt x="4328" y="9310"/>
                </a:cubicBezTo>
                <a:lnTo>
                  <a:pt x="1456" y="9310"/>
                </a:lnTo>
                <a:cubicBezTo>
                  <a:pt x="654" y="9310"/>
                  <a:pt x="1" y="8657"/>
                  <a:pt x="1" y="7856"/>
                </a:cubicBezTo>
                <a:lnTo>
                  <a:pt x="1" y="4874"/>
                </a:lnTo>
                <a:cubicBezTo>
                  <a:pt x="1" y="4072"/>
                  <a:pt x="654" y="3419"/>
                  <a:pt x="1456" y="3419"/>
                </a:cubicBezTo>
                <a:lnTo>
                  <a:pt x="1892" y="3419"/>
                </a:lnTo>
                <a:lnTo>
                  <a:pt x="1892" y="2137"/>
                </a:lnTo>
                <a:cubicBezTo>
                  <a:pt x="1892" y="959"/>
                  <a:pt x="2871" y="1"/>
                  <a:pt x="4074" y="1"/>
                </a:cubicBezTo>
                <a:cubicBezTo>
                  <a:pt x="5278" y="1"/>
                  <a:pt x="6256" y="959"/>
                  <a:pt x="6256" y="2137"/>
                </a:cubicBezTo>
                <a:lnTo>
                  <a:pt x="6256" y="3419"/>
                </a:lnTo>
                <a:lnTo>
                  <a:pt x="6692" y="3419"/>
                </a:lnTo>
                <a:cubicBezTo>
                  <a:pt x="7494" y="3419"/>
                  <a:pt x="8147" y="4072"/>
                  <a:pt x="8147" y="4874"/>
                </a:cubicBezTo>
                <a:lnTo>
                  <a:pt x="8147" y="5601"/>
                </a:lnTo>
                <a:cubicBezTo>
                  <a:pt x="8147" y="5800"/>
                  <a:pt x="7984" y="5965"/>
                  <a:pt x="7783" y="5965"/>
                </a:cubicBezTo>
                <a:cubicBezTo>
                  <a:pt x="7584" y="5965"/>
                  <a:pt x="7419" y="5800"/>
                  <a:pt x="7419" y="5601"/>
                </a:cubicBezTo>
                <a:lnTo>
                  <a:pt x="7419" y="4874"/>
                </a:lnTo>
                <a:cubicBezTo>
                  <a:pt x="7419" y="4472"/>
                  <a:pt x="7094" y="4146"/>
                  <a:pt x="6692" y="4146"/>
                </a:cubicBezTo>
                <a:lnTo>
                  <a:pt x="1456" y="4146"/>
                </a:lnTo>
                <a:cubicBezTo>
                  <a:pt x="1054" y="4146"/>
                  <a:pt x="728" y="4472"/>
                  <a:pt x="728" y="4874"/>
                </a:cubicBezTo>
                <a:lnTo>
                  <a:pt x="728" y="7856"/>
                </a:lnTo>
                <a:cubicBezTo>
                  <a:pt x="728" y="8257"/>
                  <a:pt x="1054" y="8583"/>
                  <a:pt x="1456" y="8583"/>
                </a:cubicBezTo>
                <a:lnTo>
                  <a:pt x="4328" y="8583"/>
                </a:lnTo>
                <a:cubicBezTo>
                  <a:pt x="4529" y="8583"/>
                  <a:pt x="4692" y="8744"/>
                  <a:pt x="4692" y="8946"/>
                </a:cubicBezTo>
                <a:close/>
                <a:moveTo>
                  <a:pt x="2619" y="3419"/>
                </a:moveTo>
                <a:lnTo>
                  <a:pt x="5528" y="3419"/>
                </a:lnTo>
                <a:lnTo>
                  <a:pt x="5528" y="2137"/>
                </a:lnTo>
                <a:cubicBezTo>
                  <a:pt x="5528" y="1361"/>
                  <a:pt x="4875" y="728"/>
                  <a:pt x="4074" y="728"/>
                </a:cubicBezTo>
                <a:cubicBezTo>
                  <a:pt x="3272" y="728"/>
                  <a:pt x="2619" y="1361"/>
                  <a:pt x="2619" y="2137"/>
                </a:cubicBezTo>
                <a:close/>
                <a:moveTo>
                  <a:pt x="9158" y="5922"/>
                </a:moveTo>
                <a:cubicBezTo>
                  <a:pt x="8995" y="5806"/>
                  <a:pt x="8766" y="5842"/>
                  <a:pt x="8650" y="6007"/>
                </a:cubicBezTo>
                <a:lnTo>
                  <a:pt x="6858" y="8510"/>
                </a:lnTo>
                <a:cubicBezTo>
                  <a:pt x="6809" y="8567"/>
                  <a:pt x="6747" y="8578"/>
                  <a:pt x="6714" y="8581"/>
                </a:cubicBezTo>
                <a:cubicBezTo>
                  <a:pt x="6679" y="8583"/>
                  <a:pt x="6617" y="8578"/>
                  <a:pt x="6558" y="8525"/>
                </a:cubicBezTo>
                <a:lnTo>
                  <a:pt x="5399" y="7393"/>
                </a:lnTo>
                <a:cubicBezTo>
                  <a:pt x="5256" y="7253"/>
                  <a:pt x="5025" y="7255"/>
                  <a:pt x="4886" y="7399"/>
                </a:cubicBezTo>
                <a:cubicBezTo>
                  <a:pt x="4744" y="7543"/>
                  <a:pt x="4747" y="7774"/>
                  <a:pt x="4890" y="7914"/>
                </a:cubicBezTo>
                <a:lnTo>
                  <a:pt x="6051" y="9047"/>
                </a:lnTo>
                <a:lnTo>
                  <a:pt x="6054" y="9050"/>
                </a:lnTo>
                <a:cubicBezTo>
                  <a:pt x="6228" y="9216"/>
                  <a:pt x="6459" y="9309"/>
                  <a:pt x="6699" y="9309"/>
                </a:cubicBezTo>
                <a:cubicBezTo>
                  <a:pt x="6720" y="9309"/>
                  <a:pt x="6742" y="9309"/>
                  <a:pt x="6762" y="9306"/>
                </a:cubicBezTo>
                <a:cubicBezTo>
                  <a:pt x="7021" y="9288"/>
                  <a:pt x="7265" y="9163"/>
                  <a:pt x="7428" y="8960"/>
                </a:cubicBezTo>
                <a:cubicBezTo>
                  <a:pt x="7433" y="8954"/>
                  <a:pt x="7438" y="8948"/>
                  <a:pt x="7441" y="8942"/>
                </a:cubicBezTo>
                <a:lnTo>
                  <a:pt x="9242" y="6429"/>
                </a:lnTo>
                <a:cubicBezTo>
                  <a:pt x="9360" y="6266"/>
                  <a:pt x="9322" y="6040"/>
                  <a:pt x="9158" y="5922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3"/>
          <p:cNvSpPr/>
          <p:nvPr/>
        </p:nvSpPr>
        <p:spPr>
          <a:xfrm>
            <a:off x="3457689" y="2828046"/>
            <a:ext cx="301752" cy="352034"/>
          </a:xfrm>
          <a:custGeom>
            <a:rect b="b" l="l" r="r" t="t"/>
            <a:pathLst>
              <a:path extrusionOk="0" h="9310" w="7873">
                <a:moveTo>
                  <a:pt x="6437" y="6130"/>
                </a:moveTo>
                <a:lnTo>
                  <a:pt x="6437" y="7855"/>
                </a:lnTo>
                <a:cubicBezTo>
                  <a:pt x="6437" y="8657"/>
                  <a:pt x="5784" y="9310"/>
                  <a:pt x="4983" y="9310"/>
                </a:cubicBezTo>
                <a:lnTo>
                  <a:pt x="1455" y="9310"/>
                </a:lnTo>
                <a:cubicBezTo>
                  <a:pt x="654" y="9310"/>
                  <a:pt x="1" y="8657"/>
                  <a:pt x="1" y="7855"/>
                </a:cubicBezTo>
                <a:lnTo>
                  <a:pt x="1" y="1455"/>
                </a:lnTo>
                <a:cubicBezTo>
                  <a:pt x="1" y="654"/>
                  <a:pt x="654" y="0"/>
                  <a:pt x="1455" y="0"/>
                </a:cubicBezTo>
                <a:lnTo>
                  <a:pt x="1691" y="0"/>
                </a:lnTo>
                <a:cubicBezTo>
                  <a:pt x="1892" y="0"/>
                  <a:pt x="2054" y="163"/>
                  <a:pt x="2054" y="364"/>
                </a:cubicBezTo>
                <a:cubicBezTo>
                  <a:pt x="2054" y="563"/>
                  <a:pt x="1892" y="728"/>
                  <a:pt x="1691" y="728"/>
                </a:cubicBezTo>
                <a:lnTo>
                  <a:pt x="1455" y="728"/>
                </a:lnTo>
                <a:cubicBezTo>
                  <a:pt x="1054" y="728"/>
                  <a:pt x="728" y="1054"/>
                  <a:pt x="728" y="1455"/>
                </a:cubicBezTo>
                <a:lnTo>
                  <a:pt x="728" y="7855"/>
                </a:lnTo>
                <a:cubicBezTo>
                  <a:pt x="728" y="8257"/>
                  <a:pt x="1054" y="8583"/>
                  <a:pt x="1455" y="8583"/>
                </a:cubicBezTo>
                <a:lnTo>
                  <a:pt x="4983" y="8583"/>
                </a:lnTo>
                <a:cubicBezTo>
                  <a:pt x="5384" y="8583"/>
                  <a:pt x="5710" y="8257"/>
                  <a:pt x="5710" y="7855"/>
                </a:cubicBezTo>
                <a:lnTo>
                  <a:pt x="5710" y="6130"/>
                </a:lnTo>
                <a:cubicBezTo>
                  <a:pt x="5710" y="5929"/>
                  <a:pt x="5873" y="5766"/>
                  <a:pt x="6074" y="5766"/>
                </a:cubicBezTo>
                <a:cubicBezTo>
                  <a:pt x="6273" y="5766"/>
                  <a:pt x="6437" y="5928"/>
                  <a:pt x="6437" y="6130"/>
                </a:cubicBezTo>
                <a:close/>
                <a:moveTo>
                  <a:pt x="3582" y="8021"/>
                </a:moveTo>
                <a:cubicBezTo>
                  <a:pt x="3783" y="8021"/>
                  <a:pt x="3945" y="7857"/>
                  <a:pt x="3945" y="7657"/>
                </a:cubicBezTo>
                <a:cubicBezTo>
                  <a:pt x="3945" y="7457"/>
                  <a:pt x="3783" y="7294"/>
                  <a:pt x="3582" y="7294"/>
                </a:cubicBezTo>
                <a:lnTo>
                  <a:pt x="2855" y="7294"/>
                </a:lnTo>
                <a:cubicBezTo>
                  <a:pt x="2655" y="7294"/>
                  <a:pt x="2491" y="7457"/>
                  <a:pt x="2491" y="7657"/>
                </a:cubicBezTo>
                <a:cubicBezTo>
                  <a:pt x="2491" y="7857"/>
                  <a:pt x="2655" y="8021"/>
                  <a:pt x="2855" y="8021"/>
                </a:cubicBezTo>
                <a:close/>
                <a:moveTo>
                  <a:pt x="3582" y="1985"/>
                </a:moveTo>
                <a:cubicBezTo>
                  <a:pt x="3383" y="1985"/>
                  <a:pt x="3218" y="2147"/>
                  <a:pt x="3218" y="2348"/>
                </a:cubicBezTo>
                <a:cubicBezTo>
                  <a:pt x="3218" y="2547"/>
                  <a:pt x="3383" y="2712"/>
                  <a:pt x="3582" y="2712"/>
                </a:cubicBezTo>
                <a:cubicBezTo>
                  <a:pt x="3783" y="2712"/>
                  <a:pt x="3945" y="2547"/>
                  <a:pt x="3945" y="2348"/>
                </a:cubicBezTo>
                <a:cubicBezTo>
                  <a:pt x="3945" y="2147"/>
                  <a:pt x="3783" y="1985"/>
                  <a:pt x="3582" y="1985"/>
                </a:cubicBezTo>
                <a:close/>
                <a:moveTo>
                  <a:pt x="4946" y="1985"/>
                </a:moveTo>
                <a:cubicBezTo>
                  <a:pt x="4745" y="1985"/>
                  <a:pt x="4583" y="2147"/>
                  <a:pt x="4583" y="2348"/>
                </a:cubicBezTo>
                <a:cubicBezTo>
                  <a:pt x="4583" y="2547"/>
                  <a:pt x="4745" y="2712"/>
                  <a:pt x="4946" y="2712"/>
                </a:cubicBezTo>
                <a:cubicBezTo>
                  <a:pt x="5146" y="2712"/>
                  <a:pt x="5310" y="2547"/>
                  <a:pt x="5310" y="2348"/>
                </a:cubicBezTo>
                <a:cubicBezTo>
                  <a:pt x="5310" y="2147"/>
                  <a:pt x="5146" y="1985"/>
                  <a:pt x="4946" y="1985"/>
                </a:cubicBezTo>
                <a:close/>
                <a:moveTo>
                  <a:pt x="6328" y="1985"/>
                </a:moveTo>
                <a:cubicBezTo>
                  <a:pt x="6127" y="1985"/>
                  <a:pt x="5964" y="2147"/>
                  <a:pt x="5964" y="2348"/>
                </a:cubicBezTo>
                <a:cubicBezTo>
                  <a:pt x="5964" y="2547"/>
                  <a:pt x="6127" y="2712"/>
                  <a:pt x="6328" y="2712"/>
                </a:cubicBezTo>
                <a:cubicBezTo>
                  <a:pt x="6527" y="2712"/>
                  <a:pt x="6692" y="2547"/>
                  <a:pt x="6692" y="2348"/>
                </a:cubicBezTo>
                <a:cubicBezTo>
                  <a:pt x="6692" y="2147"/>
                  <a:pt x="6527" y="1985"/>
                  <a:pt x="6328" y="1985"/>
                </a:cubicBezTo>
                <a:close/>
                <a:moveTo>
                  <a:pt x="7873" y="2379"/>
                </a:moveTo>
                <a:lnTo>
                  <a:pt x="7873" y="2385"/>
                </a:lnTo>
                <a:cubicBezTo>
                  <a:pt x="7873" y="3697"/>
                  <a:pt x="6722" y="4766"/>
                  <a:pt x="5310" y="4766"/>
                </a:cubicBezTo>
                <a:lnTo>
                  <a:pt x="4583" y="4766"/>
                </a:lnTo>
                <a:cubicBezTo>
                  <a:pt x="4561" y="4766"/>
                  <a:pt x="4540" y="4764"/>
                  <a:pt x="4520" y="4760"/>
                </a:cubicBezTo>
                <a:cubicBezTo>
                  <a:pt x="4229" y="4753"/>
                  <a:pt x="3940" y="4699"/>
                  <a:pt x="3662" y="4598"/>
                </a:cubicBezTo>
                <a:lnTo>
                  <a:pt x="2530" y="5099"/>
                </a:lnTo>
                <a:cubicBezTo>
                  <a:pt x="2482" y="5118"/>
                  <a:pt x="2433" y="5129"/>
                  <a:pt x="2382" y="5129"/>
                </a:cubicBezTo>
                <a:cubicBezTo>
                  <a:pt x="2290" y="5129"/>
                  <a:pt x="2198" y="5094"/>
                  <a:pt x="2130" y="5028"/>
                </a:cubicBezTo>
                <a:cubicBezTo>
                  <a:pt x="2024" y="4924"/>
                  <a:pt x="1989" y="4767"/>
                  <a:pt x="2046" y="4629"/>
                </a:cubicBezTo>
                <a:lnTo>
                  <a:pt x="2431" y="3675"/>
                </a:lnTo>
                <a:cubicBezTo>
                  <a:pt x="2161" y="3289"/>
                  <a:pt x="2018" y="2847"/>
                  <a:pt x="2018" y="2380"/>
                </a:cubicBezTo>
                <a:cubicBezTo>
                  <a:pt x="2018" y="1070"/>
                  <a:pt x="3170" y="3"/>
                  <a:pt x="4583" y="3"/>
                </a:cubicBezTo>
                <a:lnTo>
                  <a:pt x="5310" y="3"/>
                </a:lnTo>
                <a:cubicBezTo>
                  <a:pt x="6722" y="2"/>
                  <a:pt x="7873" y="1068"/>
                  <a:pt x="7873" y="2379"/>
                </a:cubicBezTo>
                <a:close/>
                <a:moveTo>
                  <a:pt x="7146" y="2379"/>
                </a:moveTo>
                <a:cubicBezTo>
                  <a:pt x="7146" y="1470"/>
                  <a:pt x="6322" y="729"/>
                  <a:pt x="5310" y="729"/>
                </a:cubicBezTo>
                <a:lnTo>
                  <a:pt x="4583" y="729"/>
                </a:lnTo>
                <a:cubicBezTo>
                  <a:pt x="3570" y="729"/>
                  <a:pt x="2745" y="1470"/>
                  <a:pt x="2745" y="2379"/>
                </a:cubicBezTo>
                <a:cubicBezTo>
                  <a:pt x="2745" y="2744"/>
                  <a:pt x="2876" y="3090"/>
                  <a:pt x="3124" y="3381"/>
                </a:cubicBezTo>
                <a:cubicBezTo>
                  <a:pt x="3211" y="3484"/>
                  <a:pt x="3234" y="3628"/>
                  <a:pt x="3185" y="3753"/>
                </a:cubicBezTo>
                <a:lnTo>
                  <a:pt x="3055" y="4072"/>
                </a:lnTo>
                <a:lnTo>
                  <a:pt x="3508" y="3871"/>
                </a:lnTo>
                <a:cubicBezTo>
                  <a:pt x="3601" y="3832"/>
                  <a:pt x="3704" y="3829"/>
                  <a:pt x="3797" y="3870"/>
                </a:cubicBezTo>
                <a:cubicBezTo>
                  <a:pt x="4052" y="3979"/>
                  <a:pt x="4315" y="4033"/>
                  <a:pt x="4583" y="4033"/>
                </a:cubicBezTo>
                <a:cubicBezTo>
                  <a:pt x="4603" y="4033"/>
                  <a:pt x="4622" y="4036"/>
                  <a:pt x="4641" y="4038"/>
                </a:cubicBezTo>
                <a:lnTo>
                  <a:pt x="5310" y="4038"/>
                </a:lnTo>
                <a:cubicBezTo>
                  <a:pt x="6322" y="4038"/>
                  <a:pt x="7146" y="3297"/>
                  <a:pt x="7146" y="2385"/>
                </a:cubicBezTo>
                <a:lnTo>
                  <a:pt x="7146" y="2379"/>
                </a:ln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3"/>
          <p:cNvSpPr/>
          <p:nvPr/>
        </p:nvSpPr>
        <p:spPr>
          <a:xfrm>
            <a:off x="5412406" y="2853185"/>
            <a:ext cx="301762" cy="301756"/>
          </a:xfrm>
          <a:custGeom>
            <a:rect b="b" l="l" r="r" t="t"/>
            <a:pathLst>
              <a:path extrusionOk="0" h="9455" w="9450">
                <a:moveTo>
                  <a:pt x="8882" y="2097"/>
                </a:moveTo>
                <a:lnTo>
                  <a:pt x="7355" y="572"/>
                </a:lnTo>
                <a:cubicBezTo>
                  <a:pt x="6783" y="1"/>
                  <a:pt x="5856" y="2"/>
                  <a:pt x="5285" y="572"/>
                </a:cubicBezTo>
                <a:lnTo>
                  <a:pt x="941" y="4917"/>
                </a:lnTo>
                <a:cubicBezTo>
                  <a:pt x="800" y="5060"/>
                  <a:pt x="800" y="5290"/>
                  <a:pt x="941" y="5432"/>
                </a:cubicBezTo>
                <a:lnTo>
                  <a:pt x="1450" y="5941"/>
                </a:lnTo>
                <a:lnTo>
                  <a:pt x="106" y="7268"/>
                </a:lnTo>
                <a:cubicBezTo>
                  <a:pt x="38" y="7338"/>
                  <a:pt x="0" y="7431"/>
                  <a:pt x="0" y="7527"/>
                </a:cubicBezTo>
                <a:cubicBezTo>
                  <a:pt x="0" y="7623"/>
                  <a:pt x="38" y="7717"/>
                  <a:pt x="106" y="7784"/>
                </a:cubicBezTo>
                <a:lnTo>
                  <a:pt x="1689" y="9348"/>
                </a:lnTo>
                <a:cubicBezTo>
                  <a:pt x="1760" y="9419"/>
                  <a:pt x="1852" y="9454"/>
                  <a:pt x="1945" y="9454"/>
                </a:cubicBezTo>
                <a:cubicBezTo>
                  <a:pt x="2038" y="9454"/>
                  <a:pt x="2131" y="9418"/>
                  <a:pt x="2201" y="9346"/>
                </a:cubicBezTo>
                <a:lnTo>
                  <a:pt x="3529" y="8020"/>
                </a:lnTo>
                <a:lnTo>
                  <a:pt x="4018" y="8509"/>
                </a:lnTo>
                <a:cubicBezTo>
                  <a:pt x="4088" y="8577"/>
                  <a:pt x="4178" y="8616"/>
                  <a:pt x="4274" y="8616"/>
                </a:cubicBezTo>
                <a:lnTo>
                  <a:pt x="4274" y="8616"/>
                </a:lnTo>
                <a:cubicBezTo>
                  <a:pt x="4371" y="8616"/>
                  <a:pt x="4463" y="8577"/>
                  <a:pt x="4533" y="8509"/>
                </a:cubicBezTo>
                <a:lnTo>
                  <a:pt x="7583" y="5438"/>
                </a:lnTo>
                <a:cubicBezTo>
                  <a:pt x="7726" y="5295"/>
                  <a:pt x="7724" y="5064"/>
                  <a:pt x="7582" y="4923"/>
                </a:cubicBezTo>
                <a:cubicBezTo>
                  <a:pt x="7440" y="4780"/>
                  <a:pt x="7209" y="4783"/>
                  <a:pt x="7067" y="4924"/>
                </a:cubicBezTo>
                <a:lnTo>
                  <a:pt x="4272" y="7735"/>
                </a:lnTo>
                <a:lnTo>
                  <a:pt x="3756" y="7218"/>
                </a:lnTo>
                <a:lnTo>
                  <a:pt x="4549" y="6426"/>
                </a:lnTo>
                <a:cubicBezTo>
                  <a:pt x="4582" y="6431"/>
                  <a:pt x="4616" y="6436"/>
                  <a:pt x="4650" y="6436"/>
                </a:cubicBezTo>
                <a:cubicBezTo>
                  <a:pt x="5001" y="6436"/>
                  <a:pt x="5288" y="6149"/>
                  <a:pt x="5288" y="5799"/>
                </a:cubicBezTo>
                <a:cubicBezTo>
                  <a:pt x="5288" y="5448"/>
                  <a:pt x="5001" y="5163"/>
                  <a:pt x="4650" y="5163"/>
                </a:cubicBezTo>
                <a:cubicBezTo>
                  <a:pt x="4300" y="5163"/>
                  <a:pt x="4015" y="5448"/>
                  <a:pt x="4015" y="5799"/>
                </a:cubicBezTo>
                <a:cubicBezTo>
                  <a:pt x="4015" y="5841"/>
                  <a:pt x="4018" y="5880"/>
                  <a:pt x="4025" y="5921"/>
                </a:cubicBezTo>
                <a:lnTo>
                  <a:pt x="3240" y="6706"/>
                </a:lnTo>
                <a:lnTo>
                  <a:pt x="2698" y="6164"/>
                </a:lnTo>
                <a:lnTo>
                  <a:pt x="4291" y="4583"/>
                </a:lnTo>
                <a:lnTo>
                  <a:pt x="5922" y="4583"/>
                </a:lnTo>
                <a:cubicBezTo>
                  <a:pt x="6019" y="4583"/>
                  <a:pt x="6112" y="4542"/>
                  <a:pt x="6182" y="4474"/>
                </a:cubicBezTo>
                <a:lnTo>
                  <a:pt x="6873" y="3770"/>
                </a:lnTo>
                <a:cubicBezTo>
                  <a:pt x="6912" y="3777"/>
                  <a:pt x="6953" y="3783"/>
                  <a:pt x="6997" y="3783"/>
                </a:cubicBezTo>
                <a:cubicBezTo>
                  <a:pt x="7347" y="3783"/>
                  <a:pt x="7632" y="3498"/>
                  <a:pt x="7632" y="3146"/>
                </a:cubicBezTo>
                <a:cubicBezTo>
                  <a:pt x="7632" y="2795"/>
                  <a:pt x="7347" y="2510"/>
                  <a:pt x="6997" y="2510"/>
                </a:cubicBezTo>
                <a:cubicBezTo>
                  <a:pt x="6645" y="2510"/>
                  <a:pt x="6360" y="2795"/>
                  <a:pt x="6360" y="3146"/>
                </a:cubicBezTo>
                <a:cubicBezTo>
                  <a:pt x="6360" y="3180"/>
                  <a:pt x="6364" y="3214"/>
                  <a:pt x="6367" y="3247"/>
                </a:cubicBezTo>
                <a:lnTo>
                  <a:pt x="5771" y="3855"/>
                </a:lnTo>
                <a:lnTo>
                  <a:pt x="4141" y="3855"/>
                </a:lnTo>
                <a:cubicBezTo>
                  <a:pt x="4045" y="3855"/>
                  <a:pt x="3954" y="3893"/>
                  <a:pt x="3885" y="3960"/>
                </a:cubicBezTo>
                <a:lnTo>
                  <a:pt x="2185" y="5650"/>
                </a:lnTo>
                <a:lnTo>
                  <a:pt x="1711" y="5175"/>
                </a:lnTo>
                <a:lnTo>
                  <a:pt x="5797" y="1087"/>
                </a:lnTo>
                <a:cubicBezTo>
                  <a:pt x="6083" y="801"/>
                  <a:pt x="6550" y="801"/>
                  <a:pt x="6837" y="1087"/>
                </a:cubicBezTo>
                <a:lnTo>
                  <a:pt x="8364" y="2613"/>
                </a:lnTo>
                <a:cubicBezTo>
                  <a:pt x="8645" y="2895"/>
                  <a:pt x="8648" y="3355"/>
                  <a:pt x="8364" y="3639"/>
                </a:cubicBezTo>
                <a:cubicBezTo>
                  <a:pt x="8222" y="3781"/>
                  <a:pt x="8222" y="4011"/>
                  <a:pt x="8364" y="4154"/>
                </a:cubicBezTo>
                <a:cubicBezTo>
                  <a:pt x="8505" y="4295"/>
                  <a:pt x="8736" y="4295"/>
                  <a:pt x="8878" y="4154"/>
                </a:cubicBezTo>
                <a:cubicBezTo>
                  <a:pt x="9449" y="3583"/>
                  <a:pt x="9448" y="2663"/>
                  <a:pt x="8882" y="2097"/>
                </a:cubicBezTo>
                <a:close/>
                <a:moveTo>
                  <a:pt x="1943" y="8577"/>
                </a:moveTo>
                <a:lnTo>
                  <a:pt x="880" y="7527"/>
                </a:lnTo>
                <a:lnTo>
                  <a:pt x="1965" y="6456"/>
                </a:lnTo>
                <a:lnTo>
                  <a:pt x="1967" y="6458"/>
                </a:lnTo>
                <a:lnTo>
                  <a:pt x="3014" y="7506"/>
                </a:ln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314" name="Google Shape;31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4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316" name="Google Shape;316;p24"/>
          <p:cNvGrpSpPr/>
          <p:nvPr/>
        </p:nvGrpSpPr>
        <p:grpSpPr>
          <a:xfrm>
            <a:off x="2849600" y="684375"/>
            <a:ext cx="5977050" cy="816600"/>
            <a:chOff x="2849600" y="684375"/>
            <a:chExt cx="5977050" cy="816600"/>
          </a:xfrm>
        </p:grpSpPr>
        <p:cxnSp>
          <p:nvCxnSpPr>
            <p:cNvPr id="317" name="Google Shape;317;p24"/>
            <p:cNvCxnSpPr>
              <a:stCxn id="318" idx="2"/>
              <a:endCxn id="319" idx="6"/>
            </p:cNvCxnSpPr>
            <p:nvPr/>
          </p:nvCxnSpPr>
          <p:spPr>
            <a:xfrm flipH="1">
              <a:off x="2849738" y="1092675"/>
              <a:ext cx="2627400" cy="600"/>
            </a:xfrm>
            <a:prstGeom prst="bentConnector3">
              <a:avLst>
                <a:gd fmla="val 50003" name="adj1"/>
              </a:avLst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320" name="Google Shape;320;p24"/>
            <p:cNvSpPr txBox="1"/>
            <p:nvPr/>
          </p:nvSpPr>
          <p:spPr>
            <a:xfrm>
              <a:off x="6293750" y="828813"/>
              <a:ext cx="25329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FFFFF"/>
                  </a:solidFill>
                  <a:latin typeface="Oxanium"/>
                  <a:ea typeface="Oxanium"/>
                  <a:cs typeface="Oxanium"/>
                  <a:sym typeface="Oxanium"/>
                </a:rPr>
                <a:t>STATIC KEY</a:t>
              </a:r>
              <a:endParaRPr b="1" sz="2000">
                <a:solidFill>
                  <a:srgbClr val="FFFFFF"/>
                </a:solidFill>
                <a:latin typeface="Oxanium"/>
                <a:ea typeface="Oxanium"/>
                <a:cs typeface="Oxanium"/>
                <a:sym typeface="Oxanium"/>
              </a:endParaRPr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5477138" y="684375"/>
              <a:ext cx="816600" cy="816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4"/>
            <p:cNvSpPr/>
            <p:nvPr/>
          </p:nvSpPr>
          <p:spPr>
            <a:xfrm>
              <a:off x="5734567" y="941799"/>
              <a:ext cx="301741" cy="301752"/>
            </a:xfrm>
            <a:custGeom>
              <a:rect b="b" l="l" r="r" t="t"/>
              <a:pathLst>
                <a:path extrusionOk="0" h="9304" w="9313">
                  <a:moveTo>
                    <a:pt x="8623" y="1490"/>
                  </a:moveTo>
                  <a:cubicBezTo>
                    <a:pt x="8329" y="1360"/>
                    <a:pt x="7899" y="1210"/>
                    <a:pt x="7412" y="1162"/>
                  </a:cubicBezTo>
                  <a:cubicBezTo>
                    <a:pt x="7281" y="500"/>
                    <a:pt x="6694" y="0"/>
                    <a:pt x="5995" y="0"/>
                  </a:cubicBezTo>
                  <a:lnTo>
                    <a:pt x="5989" y="0"/>
                  </a:lnTo>
                  <a:lnTo>
                    <a:pt x="5983" y="0"/>
                  </a:lnTo>
                  <a:cubicBezTo>
                    <a:pt x="5339" y="0"/>
                    <a:pt x="4790" y="425"/>
                    <a:pt x="4607" y="1010"/>
                  </a:cubicBezTo>
                  <a:cubicBezTo>
                    <a:pt x="4572" y="995"/>
                    <a:pt x="4536" y="980"/>
                    <a:pt x="4502" y="967"/>
                  </a:cubicBezTo>
                  <a:cubicBezTo>
                    <a:pt x="4078" y="806"/>
                    <a:pt x="3598" y="908"/>
                    <a:pt x="3278" y="1228"/>
                  </a:cubicBezTo>
                  <a:lnTo>
                    <a:pt x="2251" y="2250"/>
                  </a:lnTo>
                  <a:cubicBezTo>
                    <a:pt x="1916" y="2583"/>
                    <a:pt x="1820" y="3097"/>
                    <a:pt x="2011" y="3526"/>
                  </a:cubicBezTo>
                  <a:cubicBezTo>
                    <a:pt x="2040" y="3593"/>
                    <a:pt x="2073" y="3658"/>
                    <a:pt x="2105" y="3724"/>
                  </a:cubicBezTo>
                  <a:lnTo>
                    <a:pt x="107" y="5718"/>
                  </a:lnTo>
                  <a:cubicBezTo>
                    <a:pt x="40" y="5788"/>
                    <a:pt x="0" y="5878"/>
                    <a:pt x="0" y="5974"/>
                  </a:cubicBezTo>
                  <a:lnTo>
                    <a:pt x="0" y="7291"/>
                  </a:lnTo>
                  <a:cubicBezTo>
                    <a:pt x="0" y="7491"/>
                    <a:pt x="163" y="7654"/>
                    <a:pt x="364" y="7654"/>
                  </a:cubicBezTo>
                  <a:lnTo>
                    <a:pt x="1670" y="7654"/>
                  </a:lnTo>
                  <a:cubicBezTo>
                    <a:pt x="1871" y="7654"/>
                    <a:pt x="2034" y="7491"/>
                    <a:pt x="2034" y="7291"/>
                  </a:cubicBezTo>
                  <a:lnTo>
                    <a:pt x="2034" y="6800"/>
                  </a:lnTo>
                  <a:lnTo>
                    <a:pt x="2510" y="6800"/>
                  </a:lnTo>
                  <a:cubicBezTo>
                    <a:pt x="2709" y="6800"/>
                    <a:pt x="2873" y="6636"/>
                    <a:pt x="2873" y="6437"/>
                  </a:cubicBezTo>
                  <a:lnTo>
                    <a:pt x="2873" y="5637"/>
                  </a:lnTo>
                  <a:cubicBezTo>
                    <a:pt x="2873" y="5436"/>
                    <a:pt x="2709" y="5273"/>
                    <a:pt x="2510" y="5273"/>
                  </a:cubicBezTo>
                  <a:cubicBezTo>
                    <a:pt x="2309" y="5273"/>
                    <a:pt x="2146" y="5436"/>
                    <a:pt x="2146" y="5637"/>
                  </a:cubicBezTo>
                  <a:lnTo>
                    <a:pt x="2146" y="6073"/>
                  </a:lnTo>
                  <a:lnTo>
                    <a:pt x="1673" y="6073"/>
                  </a:lnTo>
                  <a:cubicBezTo>
                    <a:pt x="1472" y="6073"/>
                    <a:pt x="1309" y="6236"/>
                    <a:pt x="1309" y="6437"/>
                  </a:cubicBezTo>
                  <a:lnTo>
                    <a:pt x="1309" y="6927"/>
                  </a:lnTo>
                  <a:lnTo>
                    <a:pt x="729" y="6927"/>
                  </a:lnTo>
                  <a:lnTo>
                    <a:pt x="729" y="6125"/>
                  </a:lnTo>
                  <a:lnTo>
                    <a:pt x="2800" y="4053"/>
                  </a:lnTo>
                  <a:cubicBezTo>
                    <a:pt x="2843" y="4009"/>
                    <a:pt x="2875" y="3957"/>
                    <a:pt x="2892" y="3895"/>
                  </a:cubicBezTo>
                  <a:lnTo>
                    <a:pt x="2896" y="3884"/>
                  </a:lnTo>
                  <a:cubicBezTo>
                    <a:pt x="2924" y="3789"/>
                    <a:pt x="2911" y="3687"/>
                    <a:pt x="2863" y="3602"/>
                  </a:cubicBezTo>
                  <a:cubicBezTo>
                    <a:pt x="2795" y="3481"/>
                    <a:pt x="2731" y="3356"/>
                    <a:pt x="2674" y="3226"/>
                  </a:cubicBezTo>
                  <a:cubicBezTo>
                    <a:pt x="2606" y="3071"/>
                    <a:pt x="2640" y="2885"/>
                    <a:pt x="2764" y="2764"/>
                  </a:cubicBezTo>
                  <a:lnTo>
                    <a:pt x="3791" y="1740"/>
                  </a:lnTo>
                  <a:cubicBezTo>
                    <a:pt x="3909" y="1622"/>
                    <a:pt x="4088" y="1586"/>
                    <a:pt x="4243" y="1644"/>
                  </a:cubicBezTo>
                  <a:cubicBezTo>
                    <a:pt x="4521" y="1749"/>
                    <a:pt x="4773" y="1884"/>
                    <a:pt x="4994" y="2041"/>
                  </a:cubicBezTo>
                  <a:cubicBezTo>
                    <a:pt x="4920" y="2197"/>
                    <a:pt x="4878" y="2367"/>
                    <a:pt x="4878" y="2543"/>
                  </a:cubicBezTo>
                  <a:lnTo>
                    <a:pt x="4878" y="2717"/>
                  </a:lnTo>
                  <a:lnTo>
                    <a:pt x="4553" y="2393"/>
                  </a:lnTo>
                  <a:cubicBezTo>
                    <a:pt x="4411" y="2250"/>
                    <a:pt x="4179" y="2250"/>
                    <a:pt x="4038" y="2393"/>
                  </a:cubicBezTo>
                  <a:cubicBezTo>
                    <a:pt x="3896" y="2534"/>
                    <a:pt x="3896" y="2765"/>
                    <a:pt x="4038" y="2908"/>
                  </a:cubicBezTo>
                  <a:lnTo>
                    <a:pt x="4693" y="3562"/>
                  </a:lnTo>
                  <a:cubicBezTo>
                    <a:pt x="4745" y="3615"/>
                    <a:pt x="4809" y="3647"/>
                    <a:pt x="4876" y="3660"/>
                  </a:cubicBezTo>
                  <a:lnTo>
                    <a:pt x="4876" y="3999"/>
                  </a:lnTo>
                  <a:cubicBezTo>
                    <a:pt x="4876" y="4236"/>
                    <a:pt x="4949" y="4461"/>
                    <a:pt x="5078" y="4650"/>
                  </a:cubicBezTo>
                  <a:lnTo>
                    <a:pt x="4859" y="4872"/>
                  </a:lnTo>
                  <a:cubicBezTo>
                    <a:pt x="4737" y="4992"/>
                    <a:pt x="4553" y="5027"/>
                    <a:pt x="4393" y="4962"/>
                  </a:cubicBezTo>
                  <a:cubicBezTo>
                    <a:pt x="4300" y="4924"/>
                    <a:pt x="4114" y="4840"/>
                    <a:pt x="3921" y="4722"/>
                  </a:cubicBezTo>
                  <a:cubicBezTo>
                    <a:pt x="3749" y="4617"/>
                    <a:pt x="3525" y="4671"/>
                    <a:pt x="3420" y="4842"/>
                  </a:cubicBezTo>
                  <a:cubicBezTo>
                    <a:pt x="3314" y="5013"/>
                    <a:pt x="3369" y="5237"/>
                    <a:pt x="3539" y="5341"/>
                  </a:cubicBezTo>
                  <a:cubicBezTo>
                    <a:pt x="3714" y="5449"/>
                    <a:pt x="3918" y="5552"/>
                    <a:pt x="4113" y="5635"/>
                  </a:cubicBezTo>
                  <a:cubicBezTo>
                    <a:pt x="4257" y="5695"/>
                    <a:pt x="4409" y="5724"/>
                    <a:pt x="4558" y="5724"/>
                  </a:cubicBezTo>
                  <a:cubicBezTo>
                    <a:pt x="4856" y="5724"/>
                    <a:pt x="5150" y="5608"/>
                    <a:pt x="5369" y="5388"/>
                  </a:cubicBezTo>
                  <a:lnTo>
                    <a:pt x="5663" y="5094"/>
                  </a:lnTo>
                  <a:cubicBezTo>
                    <a:pt x="5727" y="5119"/>
                    <a:pt x="5793" y="5142"/>
                    <a:pt x="5857" y="5162"/>
                  </a:cubicBezTo>
                  <a:lnTo>
                    <a:pt x="5857" y="8032"/>
                  </a:lnTo>
                  <a:cubicBezTo>
                    <a:pt x="5857" y="8130"/>
                    <a:pt x="5894" y="8221"/>
                    <a:pt x="5964" y="8291"/>
                  </a:cubicBezTo>
                  <a:lnTo>
                    <a:pt x="6873" y="9198"/>
                  </a:lnTo>
                  <a:cubicBezTo>
                    <a:pt x="6942" y="9266"/>
                    <a:pt x="7033" y="9304"/>
                    <a:pt x="7129" y="9304"/>
                  </a:cubicBezTo>
                  <a:lnTo>
                    <a:pt x="7131" y="9304"/>
                  </a:lnTo>
                  <a:cubicBezTo>
                    <a:pt x="7227" y="9304"/>
                    <a:pt x="7320" y="9263"/>
                    <a:pt x="7390" y="9195"/>
                  </a:cubicBezTo>
                  <a:lnTo>
                    <a:pt x="8280" y="8287"/>
                  </a:lnTo>
                  <a:cubicBezTo>
                    <a:pt x="8418" y="8146"/>
                    <a:pt x="8418" y="7920"/>
                    <a:pt x="8280" y="7778"/>
                  </a:cubicBezTo>
                  <a:lnTo>
                    <a:pt x="7969" y="7458"/>
                  </a:lnTo>
                  <a:lnTo>
                    <a:pt x="8296" y="7135"/>
                  </a:lnTo>
                  <a:cubicBezTo>
                    <a:pt x="8366" y="7065"/>
                    <a:pt x="8404" y="6972"/>
                    <a:pt x="8404" y="6875"/>
                  </a:cubicBezTo>
                  <a:cubicBezTo>
                    <a:pt x="8404" y="6776"/>
                    <a:pt x="8364" y="6684"/>
                    <a:pt x="8295" y="6616"/>
                  </a:cubicBezTo>
                  <a:lnTo>
                    <a:pt x="7711" y="6044"/>
                  </a:lnTo>
                  <a:cubicBezTo>
                    <a:pt x="7567" y="5903"/>
                    <a:pt x="7339" y="5906"/>
                    <a:pt x="7196" y="6048"/>
                  </a:cubicBezTo>
                  <a:cubicBezTo>
                    <a:pt x="7057" y="6192"/>
                    <a:pt x="7058" y="6422"/>
                    <a:pt x="7202" y="6563"/>
                  </a:cubicBezTo>
                  <a:lnTo>
                    <a:pt x="7522" y="6877"/>
                  </a:lnTo>
                  <a:lnTo>
                    <a:pt x="7201" y="7196"/>
                  </a:lnTo>
                  <a:cubicBezTo>
                    <a:pt x="7058" y="7336"/>
                    <a:pt x="7057" y="7565"/>
                    <a:pt x="7196" y="7709"/>
                  </a:cubicBezTo>
                  <a:lnTo>
                    <a:pt x="7510" y="8032"/>
                  </a:lnTo>
                  <a:lnTo>
                    <a:pt x="7125" y="8425"/>
                  </a:lnTo>
                  <a:lnTo>
                    <a:pt x="6582" y="7884"/>
                  </a:lnTo>
                  <a:lnTo>
                    <a:pt x="6582" y="4905"/>
                  </a:lnTo>
                  <a:cubicBezTo>
                    <a:pt x="6582" y="4810"/>
                    <a:pt x="6543" y="4717"/>
                    <a:pt x="6478" y="4650"/>
                  </a:cubicBezTo>
                  <a:lnTo>
                    <a:pt x="6460" y="4633"/>
                  </a:lnTo>
                  <a:cubicBezTo>
                    <a:pt x="6415" y="4585"/>
                    <a:pt x="6357" y="4553"/>
                    <a:pt x="6294" y="4536"/>
                  </a:cubicBezTo>
                  <a:cubicBezTo>
                    <a:pt x="6153" y="4498"/>
                    <a:pt x="6009" y="4451"/>
                    <a:pt x="5867" y="4396"/>
                  </a:cubicBezTo>
                  <a:cubicBezTo>
                    <a:pt x="5707" y="4335"/>
                    <a:pt x="5601" y="4176"/>
                    <a:pt x="5601" y="4002"/>
                  </a:cubicBezTo>
                  <a:lnTo>
                    <a:pt x="5601" y="2546"/>
                  </a:lnTo>
                  <a:cubicBezTo>
                    <a:pt x="5601" y="2378"/>
                    <a:pt x="5702" y="2223"/>
                    <a:pt x="5857" y="2154"/>
                  </a:cubicBezTo>
                  <a:cubicBezTo>
                    <a:pt x="6069" y="2058"/>
                    <a:pt x="6369" y="1949"/>
                    <a:pt x="6709" y="1898"/>
                  </a:cubicBezTo>
                  <a:lnTo>
                    <a:pt x="6709" y="2469"/>
                  </a:lnTo>
                  <a:lnTo>
                    <a:pt x="6636" y="2469"/>
                  </a:lnTo>
                  <a:cubicBezTo>
                    <a:pt x="6437" y="2469"/>
                    <a:pt x="6273" y="2633"/>
                    <a:pt x="6273" y="2832"/>
                  </a:cubicBezTo>
                  <a:cubicBezTo>
                    <a:pt x="6273" y="3033"/>
                    <a:pt x="6437" y="3196"/>
                    <a:pt x="6636" y="3196"/>
                  </a:cubicBezTo>
                  <a:lnTo>
                    <a:pt x="7545" y="3196"/>
                  </a:lnTo>
                  <a:cubicBezTo>
                    <a:pt x="7746" y="3196"/>
                    <a:pt x="7909" y="3033"/>
                    <a:pt x="7909" y="2832"/>
                  </a:cubicBezTo>
                  <a:cubicBezTo>
                    <a:pt x="7909" y="2633"/>
                    <a:pt x="7746" y="2469"/>
                    <a:pt x="7545" y="2469"/>
                  </a:cubicBezTo>
                  <a:lnTo>
                    <a:pt x="7436" y="2469"/>
                  </a:lnTo>
                  <a:lnTo>
                    <a:pt x="7436" y="1893"/>
                  </a:lnTo>
                  <a:cubicBezTo>
                    <a:pt x="7791" y="1942"/>
                    <a:pt x="8105" y="2053"/>
                    <a:pt x="8329" y="2150"/>
                  </a:cubicBezTo>
                  <a:cubicBezTo>
                    <a:pt x="8482" y="2218"/>
                    <a:pt x="8583" y="2371"/>
                    <a:pt x="8583" y="2540"/>
                  </a:cubicBezTo>
                  <a:lnTo>
                    <a:pt x="8583" y="4015"/>
                  </a:lnTo>
                  <a:cubicBezTo>
                    <a:pt x="8583" y="4185"/>
                    <a:pt x="8473" y="4344"/>
                    <a:pt x="8313" y="4410"/>
                  </a:cubicBezTo>
                  <a:cubicBezTo>
                    <a:pt x="8153" y="4476"/>
                    <a:pt x="7989" y="4531"/>
                    <a:pt x="7823" y="4569"/>
                  </a:cubicBezTo>
                  <a:cubicBezTo>
                    <a:pt x="7630" y="4616"/>
                    <a:pt x="7508" y="4812"/>
                    <a:pt x="7554" y="5007"/>
                  </a:cubicBezTo>
                  <a:cubicBezTo>
                    <a:pt x="7602" y="5202"/>
                    <a:pt x="7798" y="5324"/>
                    <a:pt x="7993" y="5276"/>
                  </a:cubicBezTo>
                  <a:cubicBezTo>
                    <a:pt x="8194" y="5226"/>
                    <a:pt x="8395" y="5161"/>
                    <a:pt x="8590" y="5081"/>
                  </a:cubicBezTo>
                  <a:cubicBezTo>
                    <a:pt x="9023" y="4902"/>
                    <a:pt x="9305" y="4483"/>
                    <a:pt x="9307" y="4015"/>
                  </a:cubicBezTo>
                  <a:lnTo>
                    <a:pt x="9307" y="2540"/>
                  </a:lnTo>
                  <a:cubicBezTo>
                    <a:pt x="9313" y="2087"/>
                    <a:pt x="9042" y="1673"/>
                    <a:pt x="8623" y="1490"/>
                  </a:cubicBezTo>
                  <a:close/>
                  <a:moveTo>
                    <a:pt x="5560" y="1494"/>
                  </a:moveTo>
                  <a:lnTo>
                    <a:pt x="5506" y="1522"/>
                  </a:lnTo>
                  <a:cubicBezTo>
                    <a:pt x="5430" y="1463"/>
                    <a:pt x="5353" y="1410"/>
                    <a:pt x="5273" y="1359"/>
                  </a:cubicBezTo>
                  <a:cubicBezTo>
                    <a:pt x="5315" y="1004"/>
                    <a:pt x="5618" y="729"/>
                    <a:pt x="5983" y="729"/>
                  </a:cubicBezTo>
                  <a:lnTo>
                    <a:pt x="5989" y="729"/>
                  </a:lnTo>
                  <a:lnTo>
                    <a:pt x="5995" y="729"/>
                  </a:lnTo>
                  <a:cubicBezTo>
                    <a:pt x="6294" y="729"/>
                    <a:pt x="6553" y="914"/>
                    <a:pt x="6658" y="1177"/>
                  </a:cubicBezTo>
                  <a:cubicBezTo>
                    <a:pt x="6214" y="1235"/>
                    <a:pt x="5829" y="1375"/>
                    <a:pt x="5560" y="1494"/>
                  </a:cubicBezTo>
                  <a:close/>
                </a:path>
              </a:pathLst>
            </a:custGeom>
            <a:gradFill>
              <a:gsLst>
                <a:gs pos="0">
                  <a:srgbClr val="20F8FD"/>
                </a:gs>
                <a:gs pos="100000">
                  <a:srgbClr val="0182AA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4"/>
            <p:cNvSpPr txBox="1"/>
            <p:nvPr/>
          </p:nvSpPr>
          <p:spPr>
            <a:xfrm>
              <a:off x="2849600" y="731175"/>
              <a:ext cx="2627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One-Way Function (OWF)</a:t>
              </a:r>
              <a:endParaRPr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323" name="Google Shape;323;p24"/>
          <p:cNvGrpSpPr/>
          <p:nvPr/>
        </p:nvGrpSpPr>
        <p:grpSpPr>
          <a:xfrm>
            <a:off x="2849588" y="2357150"/>
            <a:ext cx="5976913" cy="816600"/>
            <a:chOff x="2849588" y="2357150"/>
            <a:chExt cx="5976913" cy="816600"/>
          </a:xfrm>
        </p:grpSpPr>
        <p:cxnSp>
          <p:nvCxnSpPr>
            <p:cNvPr id="324" name="Google Shape;324;p24"/>
            <p:cNvCxnSpPr>
              <a:stCxn id="325" idx="2"/>
            </p:cNvCxnSpPr>
            <p:nvPr/>
          </p:nvCxnSpPr>
          <p:spPr>
            <a:xfrm flipH="1">
              <a:off x="2849588" y="2765450"/>
              <a:ext cx="2627400" cy="6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326" name="Google Shape;326;p24"/>
            <p:cNvSpPr txBox="1"/>
            <p:nvPr/>
          </p:nvSpPr>
          <p:spPr>
            <a:xfrm>
              <a:off x="6293600" y="2501588"/>
              <a:ext cx="25329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FFFFF"/>
                  </a:solidFill>
                  <a:latin typeface="Oxanium"/>
                  <a:ea typeface="Oxanium"/>
                  <a:cs typeface="Oxanium"/>
                  <a:sym typeface="Oxanium"/>
                </a:rPr>
                <a:t>STATIC KEY</a:t>
              </a:r>
              <a:endParaRPr b="1" sz="2000">
                <a:solidFill>
                  <a:srgbClr val="FFFFFF"/>
                </a:solidFill>
                <a:latin typeface="Oxanium"/>
                <a:ea typeface="Oxanium"/>
                <a:cs typeface="Oxanium"/>
                <a:sym typeface="Oxanium"/>
              </a:endParaRPr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5476988" y="2357150"/>
              <a:ext cx="816600" cy="816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5734417" y="2614574"/>
              <a:ext cx="301741" cy="301752"/>
            </a:xfrm>
            <a:custGeom>
              <a:rect b="b" l="l" r="r" t="t"/>
              <a:pathLst>
                <a:path extrusionOk="0" h="9304" w="9313">
                  <a:moveTo>
                    <a:pt x="8623" y="1490"/>
                  </a:moveTo>
                  <a:cubicBezTo>
                    <a:pt x="8329" y="1360"/>
                    <a:pt x="7899" y="1210"/>
                    <a:pt x="7412" y="1162"/>
                  </a:cubicBezTo>
                  <a:cubicBezTo>
                    <a:pt x="7281" y="500"/>
                    <a:pt x="6694" y="0"/>
                    <a:pt x="5995" y="0"/>
                  </a:cubicBezTo>
                  <a:lnTo>
                    <a:pt x="5989" y="0"/>
                  </a:lnTo>
                  <a:lnTo>
                    <a:pt x="5983" y="0"/>
                  </a:lnTo>
                  <a:cubicBezTo>
                    <a:pt x="5339" y="0"/>
                    <a:pt x="4790" y="425"/>
                    <a:pt x="4607" y="1010"/>
                  </a:cubicBezTo>
                  <a:cubicBezTo>
                    <a:pt x="4572" y="995"/>
                    <a:pt x="4536" y="980"/>
                    <a:pt x="4502" y="967"/>
                  </a:cubicBezTo>
                  <a:cubicBezTo>
                    <a:pt x="4078" y="806"/>
                    <a:pt x="3598" y="908"/>
                    <a:pt x="3278" y="1228"/>
                  </a:cubicBezTo>
                  <a:lnTo>
                    <a:pt x="2251" y="2250"/>
                  </a:lnTo>
                  <a:cubicBezTo>
                    <a:pt x="1916" y="2583"/>
                    <a:pt x="1820" y="3097"/>
                    <a:pt x="2011" y="3526"/>
                  </a:cubicBezTo>
                  <a:cubicBezTo>
                    <a:pt x="2040" y="3593"/>
                    <a:pt x="2073" y="3658"/>
                    <a:pt x="2105" y="3724"/>
                  </a:cubicBezTo>
                  <a:lnTo>
                    <a:pt x="107" y="5718"/>
                  </a:lnTo>
                  <a:cubicBezTo>
                    <a:pt x="40" y="5788"/>
                    <a:pt x="0" y="5878"/>
                    <a:pt x="0" y="5974"/>
                  </a:cubicBezTo>
                  <a:lnTo>
                    <a:pt x="0" y="7291"/>
                  </a:lnTo>
                  <a:cubicBezTo>
                    <a:pt x="0" y="7491"/>
                    <a:pt x="163" y="7654"/>
                    <a:pt x="364" y="7654"/>
                  </a:cubicBezTo>
                  <a:lnTo>
                    <a:pt x="1670" y="7654"/>
                  </a:lnTo>
                  <a:cubicBezTo>
                    <a:pt x="1871" y="7654"/>
                    <a:pt x="2034" y="7491"/>
                    <a:pt x="2034" y="7291"/>
                  </a:cubicBezTo>
                  <a:lnTo>
                    <a:pt x="2034" y="6800"/>
                  </a:lnTo>
                  <a:lnTo>
                    <a:pt x="2510" y="6800"/>
                  </a:lnTo>
                  <a:cubicBezTo>
                    <a:pt x="2709" y="6800"/>
                    <a:pt x="2873" y="6636"/>
                    <a:pt x="2873" y="6437"/>
                  </a:cubicBezTo>
                  <a:lnTo>
                    <a:pt x="2873" y="5637"/>
                  </a:lnTo>
                  <a:cubicBezTo>
                    <a:pt x="2873" y="5436"/>
                    <a:pt x="2709" y="5273"/>
                    <a:pt x="2510" y="5273"/>
                  </a:cubicBezTo>
                  <a:cubicBezTo>
                    <a:pt x="2309" y="5273"/>
                    <a:pt x="2146" y="5436"/>
                    <a:pt x="2146" y="5637"/>
                  </a:cubicBezTo>
                  <a:lnTo>
                    <a:pt x="2146" y="6073"/>
                  </a:lnTo>
                  <a:lnTo>
                    <a:pt x="1673" y="6073"/>
                  </a:lnTo>
                  <a:cubicBezTo>
                    <a:pt x="1472" y="6073"/>
                    <a:pt x="1309" y="6236"/>
                    <a:pt x="1309" y="6437"/>
                  </a:cubicBezTo>
                  <a:lnTo>
                    <a:pt x="1309" y="6927"/>
                  </a:lnTo>
                  <a:lnTo>
                    <a:pt x="729" y="6927"/>
                  </a:lnTo>
                  <a:lnTo>
                    <a:pt x="729" y="6125"/>
                  </a:lnTo>
                  <a:lnTo>
                    <a:pt x="2800" y="4053"/>
                  </a:lnTo>
                  <a:cubicBezTo>
                    <a:pt x="2843" y="4009"/>
                    <a:pt x="2875" y="3957"/>
                    <a:pt x="2892" y="3895"/>
                  </a:cubicBezTo>
                  <a:lnTo>
                    <a:pt x="2896" y="3884"/>
                  </a:lnTo>
                  <a:cubicBezTo>
                    <a:pt x="2924" y="3789"/>
                    <a:pt x="2911" y="3687"/>
                    <a:pt x="2863" y="3602"/>
                  </a:cubicBezTo>
                  <a:cubicBezTo>
                    <a:pt x="2795" y="3481"/>
                    <a:pt x="2731" y="3356"/>
                    <a:pt x="2674" y="3226"/>
                  </a:cubicBezTo>
                  <a:cubicBezTo>
                    <a:pt x="2606" y="3071"/>
                    <a:pt x="2640" y="2885"/>
                    <a:pt x="2764" y="2764"/>
                  </a:cubicBezTo>
                  <a:lnTo>
                    <a:pt x="3791" y="1740"/>
                  </a:lnTo>
                  <a:cubicBezTo>
                    <a:pt x="3909" y="1622"/>
                    <a:pt x="4088" y="1586"/>
                    <a:pt x="4243" y="1644"/>
                  </a:cubicBezTo>
                  <a:cubicBezTo>
                    <a:pt x="4521" y="1749"/>
                    <a:pt x="4773" y="1884"/>
                    <a:pt x="4994" y="2041"/>
                  </a:cubicBezTo>
                  <a:cubicBezTo>
                    <a:pt x="4920" y="2197"/>
                    <a:pt x="4878" y="2367"/>
                    <a:pt x="4878" y="2543"/>
                  </a:cubicBezTo>
                  <a:lnTo>
                    <a:pt x="4878" y="2717"/>
                  </a:lnTo>
                  <a:lnTo>
                    <a:pt x="4553" y="2393"/>
                  </a:lnTo>
                  <a:cubicBezTo>
                    <a:pt x="4411" y="2250"/>
                    <a:pt x="4179" y="2250"/>
                    <a:pt x="4038" y="2393"/>
                  </a:cubicBezTo>
                  <a:cubicBezTo>
                    <a:pt x="3896" y="2534"/>
                    <a:pt x="3896" y="2765"/>
                    <a:pt x="4038" y="2908"/>
                  </a:cubicBezTo>
                  <a:lnTo>
                    <a:pt x="4693" y="3562"/>
                  </a:lnTo>
                  <a:cubicBezTo>
                    <a:pt x="4745" y="3615"/>
                    <a:pt x="4809" y="3647"/>
                    <a:pt x="4876" y="3660"/>
                  </a:cubicBezTo>
                  <a:lnTo>
                    <a:pt x="4876" y="3999"/>
                  </a:lnTo>
                  <a:cubicBezTo>
                    <a:pt x="4876" y="4236"/>
                    <a:pt x="4949" y="4461"/>
                    <a:pt x="5078" y="4650"/>
                  </a:cubicBezTo>
                  <a:lnTo>
                    <a:pt x="4859" y="4872"/>
                  </a:lnTo>
                  <a:cubicBezTo>
                    <a:pt x="4737" y="4992"/>
                    <a:pt x="4553" y="5027"/>
                    <a:pt x="4393" y="4962"/>
                  </a:cubicBezTo>
                  <a:cubicBezTo>
                    <a:pt x="4300" y="4924"/>
                    <a:pt x="4114" y="4840"/>
                    <a:pt x="3921" y="4722"/>
                  </a:cubicBezTo>
                  <a:cubicBezTo>
                    <a:pt x="3749" y="4617"/>
                    <a:pt x="3525" y="4671"/>
                    <a:pt x="3420" y="4842"/>
                  </a:cubicBezTo>
                  <a:cubicBezTo>
                    <a:pt x="3314" y="5013"/>
                    <a:pt x="3369" y="5237"/>
                    <a:pt x="3539" y="5341"/>
                  </a:cubicBezTo>
                  <a:cubicBezTo>
                    <a:pt x="3714" y="5449"/>
                    <a:pt x="3918" y="5552"/>
                    <a:pt x="4113" y="5635"/>
                  </a:cubicBezTo>
                  <a:cubicBezTo>
                    <a:pt x="4257" y="5695"/>
                    <a:pt x="4409" y="5724"/>
                    <a:pt x="4558" y="5724"/>
                  </a:cubicBezTo>
                  <a:cubicBezTo>
                    <a:pt x="4856" y="5724"/>
                    <a:pt x="5150" y="5608"/>
                    <a:pt x="5369" y="5388"/>
                  </a:cubicBezTo>
                  <a:lnTo>
                    <a:pt x="5663" y="5094"/>
                  </a:lnTo>
                  <a:cubicBezTo>
                    <a:pt x="5727" y="5119"/>
                    <a:pt x="5793" y="5142"/>
                    <a:pt x="5857" y="5162"/>
                  </a:cubicBezTo>
                  <a:lnTo>
                    <a:pt x="5857" y="8032"/>
                  </a:lnTo>
                  <a:cubicBezTo>
                    <a:pt x="5857" y="8130"/>
                    <a:pt x="5894" y="8221"/>
                    <a:pt x="5964" y="8291"/>
                  </a:cubicBezTo>
                  <a:lnTo>
                    <a:pt x="6873" y="9198"/>
                  </a:lnTo>
                  <a:cubicBezTo>
                    <a:pt x="6942" y="9266"/>
                    <a:pt x="7033" y="9304"/>
                    <a:pt x="7129" y="9304"/>
                  </a:cubicBezTo>
                  <a:lnTo>
                    <a:pt x="7131" y="9304"/>
                  </a:lnTo>
                  <a:cubicBezTo>
                    <a:pt x="7227" y="9304"/>
                    <a:pt x="7320" y="9263"/>
                    <a:pt x="7390" y="9195"/>
                  </a:cubicBezTo>
                  <a:lnTo>
                    <a:pt x="8280" y="8287"/>
                  </a:lnTo>
                  <a:cubicBezTo>
                    <a:pt x="8418" y="8146"/>
                    <a:pt x="8418" y="7920"/>
                    <a:pt x="8280" y="7778"/>
                  </a:cubicBezTo>
                  <a:lnTo>
                    <a:pt x="7969" y="7458"/>
                  </a:lnTo>
                  <a:lnTo>
                    <a:pt x="8296" y="7135"/>
                  </a:lnTo>
                  <a:cubicBezTo>
                    <a:pt x="8366" y="7065"/>
                    <a:pt x="8404" y="6972"/>
                    <a:pt x="8404" y="6875"/>
                  </a:cubicBezTo>
                  <a:cubicBezTo>
                    <a:pt x="8404" y="6776"/>
                    <a:pt x="8364" y="6684"/>
                    <a:pt x="8295" y="6616"/>
                  </a:cubicBezTo>
                  <a:lnTo>
                    <a:pt x="7711" y="6044"/>
                  </a:lnTo>
                  <a:cubicBezTo>
                    <a:pt x="7567" y="5903"/>
                    <a:pt x="7339" y="5906"/>
                    <a:pt x="7196" y="6048"/>
                  </a:cubicBezTo>
                  <a:cubicBezTo>
                    <a:pt x="7057" y="6192"/>
                    <a:pt x="7058" y="6422"/>
                    <a:pt x="7202" y="6563"/>
                  </a:cubicBezTo>
                  <a:lnTo>
                    <a:pt x="7522" y="6877"/>
                  </a:lnTo>
                  <a:lnTo>
                    <a:pt x="7201" y="7196"/>
                  </a:lnTo>
                  <a:cubicBezTo>
                    <a:pt x="7058" y="7336"/>
                    <a:pt x="7057" y="7565"/>
                    <a:pt x="7196" y="7709"/>
                  </a:cubicBezTo>
                  <a:lnTo>
                    <a:pt x="7510" y="8032"/>
                  </a:lnTo>
                  <a:lnTo>
                    <a:pt x="7125" y="8425"/>
                  </a:lnTo>
                  <a:lnTo>
                    <a:pt x="6582" y="7884"/>
                  </a:lnTo>
                  <a:lnTo>
                    <a:pt x="6582" y="4905"/>
                  </a:lnTo>
                  <a:cubicBezTo>
                    <a:pt x="6582" y="4810"/>
                    <a:pt x="6543" y="4717"/>
                    <a:pt x="6478" y="4650"/>
                  </a:cubicBezTo>
                  <a:lnTo>
                    <a:pt x="6460" y="4633"/>
                  </a:lnTo>
                  <a:cubicBezTo>
                    <a:pt x="6415" y="4585"/>
                    <a:pt x="6357" y="4553"/>
                    <a:pt x="6294" y="4536"/>
                  </a:cubicBezTo>
                  <a:cubicBezTo>
                    <a:pt x="6153" y="4498"/>
                    <a:pt x="6009" y="4451"/>
                    <a:pt x="5867" y="4396"/>
                  </a:cubicBezTo>
                  <a:cubicBezTo>
                    <a:pt x="5707" y="4335"/>
                    <a:pt x="5601" y="4176"/>
                    <a:pt x="5601" y="4002"/>
                  </a:cubicBezTo>
                  <a:lnTo>
                    <a:pt x="5601" y="2546"/>
                  </a:lnTo>
                  <a:cubicBezTo>
                    <a:pt x="5601" y="2378"/>
                    <a:pt x="5702" y="2223"/>
                    <a:pt x="5857" y="2154"/>
                  </a:cubicBezTo>
                  <a:cubicBezTo>
                    <a:pt x="6069" y="2058"/>
                    <a:pt x="6369" y="1949"/>
                    <a:pt x="6709" y="1898"/>
                  </a:cubicBezTo>
                  <a:lnTo>
                    <a:pt x="6709" y="2469"/>
                  </a:lnTo>
                  <a:lnTo>
                    <a:pt x="6636" y="2469"/>
                  </a:lnTo>
                  <a:cubicBezTo>
                    <a:pt x="6437" y="2469"/>
                    <a:pt x="6273" y="2633"/>
                    <a:pt x="6273" y="2832"/>
                  </a:cubicBezTo>
                  <a:cubicBezTo>
                    <a:pt x="6273" y="3033"/>
                    <a:pt x="6437" y="3196"/>
                    <a:pt x="6636" y="3196"/>
                  </a:cubicBezTo>
                  <a:lnTo>
                    <a:pt x="7545" y="3196"/>
                  </a:lnTo>
                  <a:cubicBezTo>
                    <a:pt x="7746" y="3196"/>
                    <a:pt x="7909" y="3033"/>
                    <a:pt x="7909" y="2832"/>
                  </a:cubicBezTo>
                  <a:cubicBezTo>
                    <a:pt x="7909" y="2633"/>
                    <a:pt x="7746" y="2469"/>
                    <a:pt x="7545" y="2469"/>
                  </a:cubicBezTo>
                  <a:lnTo>
                    <a:pt x="7436" y="2469"/>
                  </a:lnTo>
                  <a:lnTo>
                    <a:pt x="7436" y="1893"/>
                  </a:lnTo>
                  <a:cubicBezTo>
                    <a:pt x="7791" y="1942"/>
                    <a:pt x="8105" y="2053"/>
                    <a:pt x="8329" y="2150"/>
                  </a:cubicBezTo>
                  <a:cubicBezTo>
                    <a:pt x="8482" y="2218"/>
                    <a:pt x="8583" y="2371"/>
                    <a:pt x="8583" y="2540"/>
                  </a:cubicBezTo>
                  <a:lnTo>
                    <a:pt x="8583" y="4015"/>
                  </a:lnTo>
                  <a:cubicBezTo>
                    <a:pt x="8583" y="4185"/>
                    <a:pt x="8473" y="4344"/>
                    <a:pt x="8313" y="4410"/>
                  </a:cubicBezTo>
                  <a:cubicBezTo>
                    <a:pt x="8153" y="4476"/>
                    <a:pt x="7989" y="4531"/>
                    <a:pt x="7823" y="4569"/>
                  </a:cubicBezTo>
                  <a:cubicBezTo>
                    <a:pt x="7630" y="4616"/>
                    <a:pt x="7508" y="4812"/>
                    <a:pt x="7554" y="5007"/>
                  </a:cubicBezTo>
                  <a:cubicBezTo>
                    <a:pt x="7602" y="5202"/>
                    <a:pt x="7798" y="5324"/>
                    <a:pt x="7993" y="5276"/>
                  </a:cubicBezTo>
                  <a:cubicBezTo>
                    <a:pt x="8194" y="5226"/>
                    <a:pt x="8395" y="5161"/>
                    <a:pt x="8590" y="5081"/>
                  </a:cubicBezTo>
                  <a:cubicBezTo>
                    <a:pt x="9023" y="4902"/>
                    <a:pt x="9305" y="4483"/>
                    <a:pt x="9307" y="4015"/>
                  </a:cubicBezTo>
                  <a:lnTo>
                    <a:pt x="9307" y="2540"/>
                  </a:lnTo>
                  <a:cubicBezTo>
                    <a:pt x="9313" y="2087"/>
                    <a:pt x="9042" y="1673"/>
                    <a:pt x="8623" y="1490"/>
                  </a:cubicBezTo>
                  <a:close/>
                  <a:moveTo>
                    <a:pt x="5560" y="1494"/>
                  </a:moveTo>
                  <a:lnTo>
                    <a:pt x="5506" y="1522"/>
                  </a:lnTo>
                  <a:cubicBezTo>
                    <a:pt x="5430" y="1463"/>
                    <a:pt x="5353" y="1410"/>
                    <a:pt x="5273" y="1359"/>
                  </a:cubicBezTo>
                  <a:cubicBezTo>
                    <a:pt x="5315" y="1004"/>
                    <a:pt x="5618" y="729"/>
                    <a:pt x="5983" y="729"/>
                  </a:cubicBezTo>
                  <a:lnTo>
                    <a:pt x="5989" y="729"/>
                  </a:lnTo>
                  <a:lnTo>
                    <a:pt x="5995" y="729"/>
                  </a:lnTo>
                  <a:cubicBezTo>
                    <a:pt x="6294" y="729"/>
                    <a:pt x="6553" y="914"/>
                    <a:pt x="6658" y="1177"/>
                  </a:cubicBezTo>
                  <a:cubicBezTo>
                    <a:pt x="6214" y="1235"/>
                    <a:pt x="5829" y="1375"/>
                    <a:pt x="5560" y="1494"/>
                  </a:cubicBezTo>
                  <a:close/>
                </a:path>
              </a:pathLst>
            </a:custGeom>
            <a:gradFill>
              <a:gsLst>
                <a:gs pos="0">
                  <a:srgbClr val="20F8FD"/>
                </a:gs>
                <a:gs pos="100000">
                  <a:srgbClr val="0182AA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4"/>
            <p:cNvSpPr txBox="1"/>
            <p:nvPr/>
          </p:nvSpPr>
          <p:spPr>
            <a:xfrm>
              <a:off x="2863538" y="2357150"/>
              <a:ext cx="2627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???</a:t>
              </a:r>
              <a:endParaRPr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329" name="Google Shape;329;p24"/>
          <p:cNvGrpSpPr/>
          <p:nvPr/>
        </p:nvGrpSpPr>
        <p:grpSpPr>
          <a:xfrm>
            <a:off x="200450" y="684663"/>
            <a:ext cx="2688150" cy="1240637"/>
            <a:chOff x="200450" y="684663"/>
            <a:chExt cx="2688150" cy="1240637"/>
          </a:xfrm>
        </p:grpSpPr>
        <p:sp>
          <p:nvSpPr>
            <p:cNvPr id="319" name="Google Shape;319;p24"/>
            <p:cNvSpPr/>
            <p:nvPr/>
          </p:nvSpPr>
          <p:spPr>
            <a:xfrm>
              <a:off x="2032988" y="684663"/>
              <a:ext cx="816600" cy="816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4"/>
            <p:cNvSpPr txBox="1"/>
            <p:nvPr/>
          </p:nvSpPr>
          <p:spPr>
            <a:xfrm>
              <a:off x="200450" y="731163"/>
              <a:ext cx="17562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3F3F3"/>
                  </a:solidFill>
                  <a:latin typeface="Oxanium"/>
                  <a:ea typeface="Oxanium"/>
                  <a:cs typeface="Oxanium"/>
                  <a:sym typeface="Oxanium"/>
                </a:rPr>
                <a:t>FACTOR </a:t>
              </a:r>
              <a:r>
                <a:rPr b="1" lang="en" sz="2000">
                  <a:solidFill>
                    <a:srgbClr val="F9CB9C"/>
                  </a:solidFill>
                  <a:latin typeface="Oxanium"/>
                  <a:ea typeface="Oxanium"/>
                  <a:cs typeface="Oxanium"/>
                  <a:sym typeface="Oxanium"/>
                </a:rPr>
                <a:t>01</a:t>
              </a:r>
              <a:endParaRPr b="1" sz="2000">
                <a:solidFill>
                  <a:srgbClr val="F9CB9C"/>
                </a:solidFill>
                <a:latin typeface="Oxanium"/>
                <a:ea typeface="Oxanium"/>
                <a:cs typeface="Oxanium"/>
                <a:sym typeface="Oxanium"/>
              </a:endParaRPr>
            </a:p>
          </p:txBody>
        </p:sp>
        <p:sp>
          <p:nvSpPr>
            <p:cNvPr id="331" name="Google Shape;331;p24"/>
            <p:cNvSpPr txBox="1"/>
            <p:nvPr/>
          </p:nvSpPr>
          <p:spPr>
            <a:xfrm>
              <a:off x="200450" y="1089088"/>
              <a:ext cx="1756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3F3F3"/>
                  </a:solidFill>
                  <a:latin typeface="Overpass"/>
                  <a:ea typeface="Overpass"/>
                  <a:cs typeface="Overpass"/>
                  <a:sym typeface="Overpass"/>
                </a:rPr>
                <a:t>eg. a </a:t>
              </a:r>
              <a:r>
                <a:rPr b="1" lang="en">
                  <a:solidFill>
                    <a:srgbClr val="F9CB9C"/>
                  </a:solidFill>
                  <a:latin typeface="Overpass"/>
                  <a:ea typeface="Overpass"/>
                  <a:cs typeface="Overpass"/>
                  <a:sym typeface="Overpass"/>
                </a:rPr>
                <a:t>Password </a:t>
              </a:r>
              <a:endParaRPr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2304355" y="942090"/>
              <a:ext cx="301743" cy="301746"/>
            </a:xfrm>
            <a:custGeom>
              <a:rect b="b" l="l" r="r" t="t"/>
              <a:pathLst>
                <a:path extrusionOk="0" h="9311" w="9360">
                  <a:moveTo>
                    <a:pt x="2037" y="5928"/>
                  </a:moveTo>
                  <a:cubicBezTo>
                    <a:pt x="2238" y="5928"/>
                    <a:pt x="2401" y="6091"/>
                    <a:pt x="2401" y="6292"/>
                  </a:cubicBezTo>
                  <a:lnTo>
                    <a:pt x="2401" y="6292"/>
                  </a:lnTo>
                  <a:cubicBezTo>
                    <a:pt x="2401" y="6491"/>
                    <a:pt x="2238" y="6655"/>
                    <a:pt x="2037" y="6655"/>
                  </a:cubicBezTo>
                  <a:cubicBezTo>
                    <a:pt x="1838" y="6655"/>
                    <a:pt x="1674" y="6491"/>
                    <a:pt x="1674" y="6292"/>
                  </a:cubicBezTo>
                  <a:lnTo>
                    <a:pt x="1674" y="6292"/>
                  </a:lnTo>
                  <a:cubicBezTo>
                    <a:pt x="1674" y="6090"/>
                    <a:pt x="1835" y="5928"/>
                    <a:pt x="2037" y="5928"/>
                  </a:cubicBezTo>
                  <a:close/>
                  <a:moveTo>
                    <a:pt x="3038" y="6292"/>
                  </a:moveTo>
                  <a:lnTo>
                    <a:pt x="3038" y="6292"/>
                  </a:lnTo>
                  <a:cubicBezTo>
                    <a:pt x="3038" y="6491"/>
                    <a:pt x="3201" y="6655"/>
                    <a:pt x="3402" y="6655"/>
                  </a:cubicBezTo>
                  <a:cubicBezTo>
                    <a:pt x="3601" y="6655"/>
                    <a:pt x="3766" y="6491"/>
                    <a:pt x="3766" y="6292"/>
                  </a:cubicBezTo>
                  <a:lnTo>
                    <a:pt x="3766" y="6292"/>
                  </a:lnTo>
                  <a:cubicBezTo>
                    <a:pt x="3766" y="6091"/>
                    <a:pt x="3601" y="5928"/>
                    <a:pt x="3402" y="5928"/>
                  </a:cubicBezTo>
                  <a:cubicBezTo>
                    <a:pt x="3201" y="5928"/>
                    <a:pt x="3038" y="6090"/>
                    <a:pt x="3038" y="6292"/>
                  </a:cubicBezTo>
                  <a:close/>
                  <a:moveTo>
                    <a:pt x="5128" y="6292"/>
                  </a:moveTo>
                  <a:lnTo>
                    <a:pt x="5128" y="6292"/>
                  </a:lnTo>
                  <a:cubicBezTo>
                    <a:pt x="5128" y="6091"/>
                    <a:pt x="4966" y="5928"/>
                    <a:pt x="4765" y="5928"/>
                  </a:cubicBezTo>
                  <a:cubicBezTo>
                    <a:pt x="4566" y="5928"/>
                    <a:pt x="4401" y="6091"/>
                    <a:pt x="4401" y="6292"/>
                  </a:cubicBezTo>
                  <a:lnTo>
                    <a:pt x="4401" y="6292"/>
                  </a:lnTo>
                  <a:cubicBezTo>
                    <a:pt x="4401" y="6491"/>
                    <a:pt x="4566" y="6655"/>
                    <a:pt x="4765" y="6655"/>
                  </a:cubicBezTo>
                  <a:cubicBezTo>
                    <a:pt x="4966" y="6655"/>
                    <a:pt x="5128" y="6491"/>
                    <a:pt x="5128" y="6292"/>
                  </a:cubicBezTo>
                  <a:close/>
                  <a:moveTo>
                    <a:pt x="5783" y="6292"/>
                  </a:moveTo>
                  <a:lnTo>
                    <a:pt x="5783" y="6292"/>
                  </a:lnTo>
                  <a:cubicBezTo>
                    <a:pt x="5783" y="6491"/>
                    <a:pt x="5947" y="6655"/>
                    <a:pt x="6147" y="6655"/>
                  </a:cubicBezTo>
                  <a:cubicBezTo>
                    <a:pt x="6347" y="6655"/>
                    <a:pt x="6510" y="6491"/>
                    <a:pt x="6510" y="6292"/>
                  </a:cubicBezTo>
                  <a:lnTo>
                    <a:pt x="6510" y="6292"/>
                  </a:lnTo>
                  <a:cubicBezTo>
                    <a:pt x="6510" y="6091"/>
                    <a:pt x="6347" y="5928"/>
                    <a:pt x="6147" y="5928"/>
                  </a:cubicBezTo>
                  <a:cubicBezTo>
                    <a:pt x="5945" y="5928"/>
                    <a:pt x="5783" y="6090"/>
                    <a:pt x="5783" y="6292"/>
                  </a:cubicBezTo>
                  <a:close/>
                  <a:moveTo>
                    <a:pt x="4692" y="8946"/>
                  </a:moveTo>
                  <a:cubicBezTo>
                    <a:pt x="4692" y="9146"/>
                    <a:pt x="4529" y="9310"/>
                    <a:pt x="4328" y="9310"/>
                  </a:cubicBezTo>
                  <a:lnTo>
                    <a:pt x="1456" y="9310"/>
                  </a:lnTo>
                  <a:cubicBezTo>
                    <a:pt x="654" y="9310"/>
                    <a:pt x="1" y="8657"/>
                    <a:pt x="1" y="7856"/>
                  </a:cubicBezTo>
                  <a:lnTo>
                    <a:pt x="1" y="4874"/>
                  </a:lnTo>
                  <a:cubicBezTo>
                    <a:pt x="1" y="4072"/>
                    <a:pt x="654" y="3419"/>
                    <a:pt x="1456" y="3419"/>
                  </a:cubicBezTo>
                  <a:lnTo>
                    <a:pt x="1892" y="3419"/>
                  </a:lnTo>
                  <a:lnTo>
                    <a:pt x="1892" y="2137"/>
                  </a:lnTo>
                  <a:cubicBezTo>
                    <a:pt x="1892" y="959"/>
                    <a:pt x="2871" y="1"/>
                    <a:pt x="4074" y="1"/>
                  </a:cubicBezTo>
                  <a:cubicBezTo>
                    <a:pt x="5278" y="1"/>
                    <a:pt x="6256" y="959"/>
                    <a:pt x="6256" y="2137"/>
                  </a:cubicBezTo>
                  <a:lnTo>
                    <a:pt x="6256" y="3419"/>
                  </a:lnTo>
                  <a:lnTo>
                    <a:pt x="6692" y="3419"/>
                  </a:lnTo>
                  <a:cubicBezTo>
                    <a:pt x="7494" y="3419"/>
                    <a:pt x="8147" y="4072"/>
                    <a:pt x="8147" y="4874"/>
                  </a:cubicBezTo>
                  <a:lnTo>
                    <a:pt x="8147" y="5601"/>
                  </a:lnTo>
                  <a:cubicBezTo>
                    <a:pt x="8147" y="5800"/>
                    <a:pt x="7984" y="5965"/>
                    <a:pt x="7783" y="5965"/>
                  </a:cubicBezTo>
                  <a:cubicBezTo>
                    <a:pt x="7584" y="5965"/>
                    <a:pt x="7419" y="5800"/>
                    <a:pt x="7419" y="5601"/>
                  </a:cubicBezTo>
                  <a:lnTo>
                    <a:pt x="7419" y="4874"/>
                  </a:lnTo>
                  <a:cubicBezTo>
                    <a:pt x="7419" y="4472"/>
                    <a:pt x="7094" y="4146"/>
                    <a:pt x="6692" y="4146"/>
                  </a:cubicBezTo>
                  <a:lnTo>
                    <a:pt x="1456" y="4146"/>
                  </a:lnTo>
                  <a:cubicBezTo>
                    <a:pt x="1054" y="4146"/>
                    <a:pt x="728" y="4472"/>
                    <a:pt x="728" y="4874"/>
                  </a:cubicBezTo>
                  <a:lnTo>
                    <a:pt x="728" y="7856"/>
                  </a:lnTo>
                  <a:cubicBezTo>
                    <a:pt x="728" y="8257"/>
                    <a:pt x="1054" y="8583"/>
                    <a:pt x="1456" y="8583"/>
                  </a:cubicBezTo>
                  <a:lnTo>
                    <a:pt x="4328" y="8583"/>
                  </a:lnTo>
                  <a:cubicBezTo>
                    <a:pt x="4529" y="8583"/>
                    <a:pt x="4692" y="8744"/>
                    <a:pt x="4692" y="8946"/>
                  </a:cubicBezTo>
                  <a:close/>
                  <a:moveTo>
                    <a:pt x="2619" y="3419"/>
                  </a:moveTo>
                  <a:lnTo>
                    <a:pt x="5528" y="3419"/>
                  </a:lnTo>
                  <a:lnTo>
                    <a:pt x="5528" y="2137"/>
                  </a:lnTo>
                  <a:cubicBezTo>
                    <a:pt x="5528" y="1361"/>
                    <a:pt x="4875" y="728"/>
                    <a:pt x="4074" y="728"/>
                  </a:cubicBezTo>
                  <a:cubicBezTo>
                    <a:pt x="3272" y="728"/>
                    <a:pt x="2619" y="1361"/>
                    <a:pt x="2619" y="2137"/>
                  </a:cubicBezTo>
                  <a:close/>
                  <a:moveTo>
                    <a:pt x="9158" y="5922"/>
                  </a:moveTo>
                  <a:cubicBezTo>
                    <a:pt x="8995" y="5806"/>
                    <a:pt x="8766" y="5842"/>
                    <a:pt x="8650" y="6007"/>
                  </a:cubicBezTo>
                  <a:lnTo>
                    <a:pt x="6858" y="8510"/>
                  </a:lnTo>
                  <a:cubicBezTo>
                    <a:pt x="6809" y="8567"/>
                    <a:pt x="6747" y="8578"/>
                    <a:pt x="6714" y="8581"/>
                  </a:cubicBezTo>
                  <a:cubicBezTo>
                    <a:pt x="6679" y="8583"/>
                    <a:pt x="6617" y="8578"/>
                    <a:pt x="6558" y="8525"/>
                  </a:cubicBezTo>
                  <a:lnTo>
                    <a:pt x="5399" y="7393"/>
                  </a:lnTo>
                  <a:cubicBezTo>
                    <a:pt x="5256" y="7253"/>
                    <a:pt x="5025" y="7255"/>
                    <a:pt x="4886" y="7399"/>
                  </a:cubicBezTo>
                  <a:cubicBezTo>
                    <a:pt x="4744" y="7543"/>
                    <a:pt x="4747" y="7774"/>
                    <a:pt x="4890" y="7914"/>
                  </a:cubicBezTo>
                  <a:lnTo>
                    <a:pt x="6051" y="9047"/>
                  </a:lnTo>
                  <a:lnTo>
                    <a:pt x="6054" y="9050"/>
                  </a:lnTo>
                  <a:cubicBezTo>
                    <a:pt x="6228" y="9216"/>
                    <a:pt x="6459" y="9309"/>
                    <a:pt x="6699" y="9309"/>
                  </a:cubicBezTo>
                  <a:cubicBezTo>
                    <a:pt x="6720" y="9309"/>
                    <a:pt x="6742" y="9309"/>
                    <a:pt x="6762" y="9306"/>
                  </a:cubicBezTo>
                  <a:cubicBezTo>
                    <a:pt x="7021" y="9288"/>
                    <a:pt x="7265" y="9163"/>
                    <a:pt x="7428" y="8960"/>
                  </a:cubicBezTo>
                  <a:cubicBezTo>
                    <a:pt x="7433" y="8954"/>
                    <a:pt x="7438" y="8948"/>
                    <a:pt x="7441" y="8942"/>
                  </a:cubicBezTo>
                  <a:lnTo>
                    <a:pt x="9242" y="6429"/>
                  </a:lnTo>
                  <a:cubicBezTo>
                    <a:pt x="9360" y="6266"/>
                    <a:pt x="9322" y="6040"/>
                    <a:pt x="9158" y="5922"/>
                  </a:cubicBezTo>
                  <a:close/>
                </a:path>
              </a:pathLst>
            </a:custGeom>
            <a:gradFill>
              <a:gsLst>
                <a:gs pos="0">
                  <a:srgbClr val="20F8FD"/>
                </a:gs>
                <a:gs pos="100000">
                  <a:srgbClr val="0182AA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4"/>
            <p:cNvSpPr txBox="1"/>
            <p:nvPr/>
          </p:nvSpPr>
          <p:spPr>
            <a:xfrm>
              <a:off x="1994000" y="1525100"/>
              <a:ext cx="894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hunter2</a:t>
              </a:r>
              <a:endParaRPr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334" name="Google Shape;334;p24"/>
          <p:cNvGrpSpPr/>
          <p:nvPr/>
        </p:nvGrpSpPr>
        <p:grpSpPr>
          <a:xfrm>
            <a:off x="200450" y="2357138"/>
            <a:ext cx="2688150" cy="2078712"/>
            <a:chOff x="200450" y="2357138"/>
            <a:chExt cx="2688150" cy="2078712"/>
          </a:xfrm>
        </p:grpSpPr>
        <p:sp>
          <p:nvSpPr>
            <p:cNvPr id="335" name="Google Shape;335;p24"/>
            <p:cNvSpPr/>
            <p:nvPr/>
          </p:nvSpPr>
          <p:spPr>
            <a:xfrm>
              <a:off x="2032988" y="2357138"/>
              <a:ext cx="816600" cy="816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4"/>
            <p:cNvSpPr txBox="1"/>
            <p:nvPr/>
          </p:nvSpPr>
          <p:spPr>
            <a:xfrm>
              <a:off x="200450" y="2386375"/>
              <a:ext cx="17562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3F3F3"/>
                  </a:solidFill>
                  <a:latin typeface="Oxanium"/>
                  <a:ea typeface="Oxanium"/>
                  <a:cs typeface="Oxanium"/>
                  <a:sym typeface="Oxanium"/>
                </a:rPr>
                <a:t>FACTOR </a:t>
              </a:r>
              <a:r>
                <a:rPr b="1" lang="en" sz="2000">
                  <a:solidFill>
                    <a:srgbClr val="F9CB9C"/>
                  </a:solidFill>
                  <a:latin typeface="Oxanium"/>
                  <a:ea typeface="Oxanium"/>
                  <a:cs typeface="Oxanium"/>
                  <a:sym typeface="Oxanium"/>
                </a:rPr>
                <a:t>02</a:t>
              </a:r>
              <a:endParaRPr b="1" sz="2000">
                <a:solidFill>
                  <a:srgbClr val="F9CB9C"/>
                </a:solidFill>
                <a:latin typeface="Oxanium"/>
                <a:ea typeface="Oxanium"/>
                <a:cs typeface="Oxanium"/>
                <a:sym typeface="Oxanium"/>
              </a:endParaRPr>
            </a:p>
          </p:txBody>
        </p:sp>
        <p:sp>
          <p:nvSpPr>
            <p:cNvPr id="337" name="Google Shape;337;p24"/>
            <p:cNvSpPr txBox="1"/>
            <p:nvPr/>
          </p:nvSpPr>
          <p:spPr>
            <a:xfrm>
              <a:off x="200450" y="2744300"/>
              <a:ext cx="175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3F3F3"/>
                  </a:solidFill>
                  <a:latin typeface="Overpass"/>
                  <a:ea typeface="Overpass"/>
                  <a:cs typeface="Overpass"/>
                  <a:sym typeface="Overpass"/>
                </a:rPr>
                <a:t>eg. a  </a:t>
              </a:r>
              <a:r>
                <a:rPr b="1" lang="en">
                  <a:solidFill>
                    <a:srgbClr val="F9CB9C"/>
                  </a:solidFill>
                  <a:latin typeface="Overpass"/>
                  <a:ea typeface="Overpass"/>
                  <a:cs typeface="Overpass"/>
                  <a:sym typeface="Overpass"/>
                </a:rPr>
                <a:t>TOTP Code</a:t>
              </a:r>
              <a:endParaRPr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2318289" y="2589421"/>
              <a:ext cx="301752" cy="352034"/>
            </a:xfrm>
            <a:custGeom>
              <a:rect b="b" l="l" r="r" t="t"/>
              <a:pathLst>
                <a:path extrusionOk="0" h="9310" w="7873">
                  <a:moveTo>
                    <a:pt x="6437" y="6130"/>
                  </a:moveTo>
                  <a:lnTo>
                    <a:pt x="6437" y="7855"/>
                  </a:lnTo>
                  <a:cubicBezTo>
                    <a:pt x="6437" y="8657"/>
                    <a:pt x="5784" y="9310"/>
                    <a:pt x="4983" y="9310"/>
                  </a:cubicBezTo>
                  <a:lnTo>
                    <a:pt x="1455" y="9310"/>
                  </a:lnTo>
                  <a:cubicBezTo>
                    <a:pt x="654" y="9310"/>
                    <a:pt x="1" y="8657"/>
                    <a:pt x="1" y="7855"/>
                  </a:cubicBezTo>
                  <a:lnTo>
                    <a:pt x="1" y="1455"/>
                  </a:lnTo>
                  <a:cubicBezTo>
                    <a:pt x="1" y="654"/>
                    <a:pt x="654" y="0"/>
                    <a:pt x="1455" y="0"/>
                  </a:cubicBezTo>
                  <a:lnTo>
                    <a:pt x="1691" y="0"/>
                  </a:lnTo>
                  <a:cubicBezTo>
                    <a:pt x="1892" y="0"/>
                    <a:pt x="2054" y="163"/>
                    <a:pt x="2054" y="364"/>
                  </a:cubicBezTo>
                  <a:cubicBezTo>
                    <a:pt x="2054" y="563"/>
                    <a:pt x="1892" y="728"/>
                    <a:pt x="1691" y="728"/>
                  </a:cubicBezTo>
                  <a:lnTo>
                    <a:pt x="1455" y="728"/>
                  </a:lnTo>
                  <a:cubicBezTo>
                    <a:pt x="1054" y="728"/>
                    <a:pt x="728" y="1054"/>
                    <a:pt x="728" y="1455"/>
                  </a:cubicBezTo>
                  <a:lnTo>
                    <a:pt x="728" y="7855"/>
                  </a:lnTo>
                  <a:cubicBezTo>
                    <a:pt x="728" y="8257"/>
                    <a:pt x="1054" y="8583"/>
                    <a:pt x="1455" y="8583"/>
                  </a:cubicBezTo>
                  <a:lnTo>
                    <a:pt x="4983" y="8583"/>
                  </a:lnTo>
                  <a:cubicBezTo>
                    <a:pt x="5384" y="8583"/>
                    <a:pt x="5710" y="8257"/>
                    <a:pt x="5710" y="7855"/>
                  </a:cubicBezTo>
                  <a:lnTo>
                    <a:pt x="5710" y="6130"/>
                  </a:lnTo>
                  <a:cubicBezTo>
                    <a:pt x="5710" y="5929"/>
                    <a:pt x="5873" y="5766"/>
                    <a:pt x="6074" y="5766"/>
                  </a:cubicBezTo>
                  <a:cubicBezTo>
                    <a:pt x="6273" y="5766"/>
                    <a:pt x="6437" y="5928"/>
                    <a:pt x="6437" y="6130"/>
                  </a:cubicBezTo>
                  <a:close/>
                  <a:moveTo>
                    <a:pt x="3582" y="8021"/>
                  </a:moveTo>
                  <a:cubicBezTo>
                    <a:pt x="3783" y="8021"/>
                    <a:pt x="3945" y="7857"/>
                    <a:pt x="3945" y="7657"/>
                  </a:cubicBezTo>
                  <a:cubicBezTo>
                    <a:pt x="3945" y="7457"/>
                    <a:pt x="3783" y="7294"/>
                    <a:pt x="3582" y="7294"/>
                  </a:cubicBezTo>
                  <a:lnTo>
                    <a:pt x="2855" y="7294"/>
                  </a:lnTo>
                  <a:cubicBezTo>
                    <a:pt x="2655" y="7294"/>
                    <a:pt x="2491" y="7457"/>
                    <a:pt x="2491" y="7657"/>
                  </a:cubicBezTo>
                  <a:cubicBezTo>
                    <a:pt x="2491" y="7857"/>
                    <a:pt x="2655" y="8021"/>
                    <a:pt x="2855" y="8021"/>
                  </a:cubicBezTo>
                  <a:close/>
                  <a:moveTo>
                    <a:pt x="3582" y="1985"/>
                  </a:moveTo>
                  <a:cubicBezTo>
                    <a:pt x="3383" y="1985"/>
                    <a:pt x="3218" y="2147"/>
                    <a:pt x="3218" y="2348"/>
                  </a:cubicBezTo>
                  <a:cubicBezTo>
                    <a:pt x="3218" y="2547"/>
                    <a:pt x="3383" y="2712"/>
                    <a:pt x="3582" y="2712"/>
                  </a:cubicBezTo>
                  <a:cubicBezTo>
                    <a:pt x="3783" y="2712"/>
                    <a:pt x="3945" y="2547"/>
                    <a:pt x="3945" y="2348"/>
                  </a:cubicBezTo>
                  <a:cubicBezTo>
                    <a:pt x="3945" y="2147"/>
                    <a:pt x="3783" y="1985"/>
                    <a:pt x="3582" y="1985"/>
                  </a:cubicBezTo>
                  <a:close/>
                  <a:moveTo>
                    <a:pt x="4946" y="1985"/>
                  </a:moveTo>
                  <a:cubicBezTo>
                    <a:pt x="4745" y="1985"/>
                    <a:pt x="4583" y="2147"/>
                    <a:pt x="4583" y="2348"/>
                  </a:cubicBezTo>
                  <a:cubicBezTo>
                    <a:pt x="4583" y="2547"/>
                    <a:pt x="4745" y="2712"/>
                    <a:pt x="4946" y="2712"/>
                  </a:cubicBezTo>
                  <a:cubicBezTo>
                    <a:pt x="5146" y="2712"/>
                    <a:pt x="5310" y="2547"/>
                    <a:pt x="5310" y="2348"/>
                  </a:cubicBezTo>
                  <a:cubicBezTo>
                    <a:pt x="5310" y="2147"/>
                    <a:pt x="5146" y="1985"/>
                    <a:pt x="4946" y="1985"/>
                  </a:cubicBezTo>
                  <a:close/>
                  <a:moveTo>
                    <a:pt x="6328" y="1985"/>
                  </a:moveTo>
                  <a:cubicBezTo>
                    <a:pt x="6127" y="1985"/>
                    <a:pt x="5964" y="2147"/>
                    <a:pt x="5964" y="2348"/>
                  </a:cubicBezTo>
                  <a:cubicBezTo>
                    <a:pt x="5964" y="2547"/>
                    <a:pt x="6127" y="2712"/>
                    <a:pt x="6328" y="2712"/>
                  </a:cubicBezTo>
                  <a:cubicBezTo>
                    <a:pt x="6527" y="2712"/>
                    <a:pt x="6692" y="2547"/>
                    <a:pt x="6692" y="2348"/>
                  </a:cubicBezTo>
                  <a:cubicBezTo>
                    <a:pt x="6692" y="2147"/>
                    <a:pt x="6527" y="1985"/>
                    <a:pt x="6328" y="1985"/>
                  </a:cubicBezTo>
                  <a:close/>
                  <a:moveTo>
                    <a:pt x="7873" y="2379"/>
                  </a:moveTo>
                  <a:lnTo>
                    <a:pt x="7873" y="2385"/>
                  </a:lnTo>
                  <a:cubicBezTo>
                    <a:pt x="7873" y="3697"/>
                    <a:pt x="6722" y="4766"/>
                    <a:pt x="5310" y="4766"/>
                  </a:cubicBezTo>
                  <a:lnTo>
                    <a:pt x="4583" y="4766"/>
                  </a:lnTo>
                  <a:cubicBezTo>
                    <a:pt x="4561" y="4766"/>
                    <a:pt x="4540" y="4764"/>
                    <a:pt x="4520" y="4760"/>
                  </a:cubicBezTo>
                  <a:cubicBezTo>
                    <a:pt x="4229" y="4753"/>
                    <a:pt x="3940" y="4699"/>
                    <a:pt x="3662" y="4598"/>
                  </a:cubicBezTo>
                  <a:lnTo>
                    <a:pt x="2530" y="5099"/>
                  </a:lnTo>
                  <a:cubicBezTo>
                    <a:pt x="2482" y="5118"/>
                    <a:pt x="2433" y="5129"/>
                    <a:pt x="2382" y="5129"/>
                  </a:cubicBezTo>
                  <a:cubicBezTo>
                    <a:pt x="2290" y="5129"/>
                    <a:pt x="2198" y="5094"/>
                    <a:pt x="2130" y="5028"/>
                  </a:cubicBezTo>
                  <a:cubicBezTo>
                    <a:pt x="2024" y="4924"/>
                    <a:pt x="1989" y="4767"/>
                    <a:pt x="2046" y="4629"/>
                  </a:cubicBezTo>
                  <a:lnTo>
                    <a:pt x="2431" y="3675"/>
                  </a:lnTo>
                  <a:cubicBezTo>
                    <a:pt x="2161" y="3289"/>
                    <a:pt x="2018" y="2847"/>
                    <a:pt x="2018" y="2380"/>
                  </a:cubicBezTo>
                  <a:cubicBezTo>
                    <a:pt x="2018" y="1070"/>
                    <a:pt x="3170" y="3"/>
                    <a:pt x="4583" y="3"/>
                  </a:cubicBezTo>
                  <a:lnTo>
                    <a:pt x="5310" y="3"/>
                  </a:lnTo>
                  <a:cubicBezTo>
                    <a:pt x="6722" y="2"/>
                    <a:pt x="7873" y="1068"/>
                    <a:pt x="7873" y="2379"/>
                  </a:cubicBezTo>
                  <a:close/>
                  <a:moveTo>
                    <a:pt x="7146" y="2379"/>
                  </a:moveTo>
                  <a:cubicBezTo>
                    <a:pt x="7146" y="1470"/>
                    <a:pt x="6322" y="729"/>
                    <a:pt x="5310" y="729"/>
                  </a:cubicBezTo>
                  <a:lnTo>
                    <a:pt x="4583" y="729"/>
                  </a:lnTo>
                  <a:cubicBezTo>
                    <a:pt x="3570" y="729"/>
                    <a:pt x="2745" y="1470"/>
                    <a:pt x="2745" y="2379"/>
                  </a:cubicBezTo>
                  <a:cubicBezTo>
                    <a:pt x="2745" y="2744"/>
                    <a:pt x="2876" y="3090"/>
                    <a:pt x="3124" y="3381"/>
                  </a:cubicBezTo>
                  <a:cubicBezTo>
                    <a:pt x="3211" y="3484"/>
                    <a:pt x="3234" y="3628"/>
                    <a:pt x="3185" y="3753"/>
                  </a:cubicBezTo>
                  <a:lnTo>
                    <a:pt x="3055" y="4072"/>
                  </a:lnTo>
                  <a:lnTo>
                    <a:pt x="3508" y="3871"/>
                  </a:lnTo>
                  <a:cubicBezTo>
                    <a:pt x="3601" y="3832"/>
                    <a:pt x="3704" y="3829"/>
                    <a:pt x="3797" y="3870"/>
                  </a:cubicBezTo>
                  <a:cubicBezTo>
                    <a:pt x="4052" y="3979"/>
                    <a:pt x="4315" y="4033"/>
                    <a:pt x="4583" y="4033"/>
                  </a:cubicBezTo>
                  <a:cubicBezTo>
                    <a:pt x="4603" y="4033"/>
                    <a:pt x="4622" y="4036"/>
                    <a:pt x="4641" y="4038"/>
                  </a:cubicBezTo>
                  <a:lnTo>
                    <a:pt x="5310" y="4038"/>
                  </a:lnTo>
                  <a:cubicBezTo>
                    <a:pt x="6322" y="4038"/>
                    <a:pt x="7146" y="3297"/>
                    <a:pt x="7146" y="2385"/>
                  </a:cubicBezTo>
                  <a:lnTo>
                    <a:pt x="7146" y="2379"/>
                  </a:lnTo>
                  <a:close/>
                </a:path>
              </a:pathLst>
            </a:custGeom>
            <a:gradFill>
              <a:gsLst>
                <a:gs pos="0">
                  <a:srgbClr val="20F8FD"/>
                </a:gs>
                <a:gs pos="100000">
                  <a:srgbClr val="0182AA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4"/>
            <p:cNvSpPr txBox="1"/>
            <p:nvPr/>
          </p:nvSpPr>
          <p:spPr>
            <a:xfrm>
              <a:off x="1994000" y="3173750"/>
              <a:ext cx="8946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196353</a:t>
              </a:r>
              <a:b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</a:b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778449</a:t>
              </a:r>
              <a:b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</a:b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843812</a:t>
              </a:r>
              <a:b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</a:b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234823</a:t>
              </a:r>
              <a:b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</a:b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…</a:t>
              </a:r>
              <a:endParaRPr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5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6" name="Google Shape;346;p25"/>
          <p:cNvSpPr txBox="1"/>
          <p:nvPr/>
        </p:nvSpPr>
        <p:spPr>
          <a:xfrm>
            <a:off x="3067164" y="207580"/>
            <a:ext cx="6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5"/>
          <p:cNvSpPr txBox="1"/>
          <p:nvPr/>
        </p:nvSpPr>
        <p:spPr>
          <a:xfrm>
            <a:off x="2426964" y="207593"/>
            <a:ext cx="6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5"/>
          <p:cNvSpPr/>
          <p:nvPr/>
        </p:nvSpPr>
        <p:spPr>
          <a:xfrm>
            <a:off x="2426964" y="229643"/>
            <a:ext cx="1279800" cy="3561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α</a:t>
            </a:r>
            <a:r>
              <a:rPr baseline="-25000" lang="en">
                <a:latin typeface="IBM Plex Sans"/>
                <a:ea typeface="IBM Plex Sans"/>
                <a:cs typeface="IBM Plex Sans"/>
                <a:sym typeface="IBM Plex Sans"/>
              </a:rPr>
              <a:t>K,0</a:t>
            </a:r>
            <a:endParaRPr baseline="-25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349" name="Google Shape;349;p25"/>
          <p:cNvGrpSpPr/>
          <p:nvPr/>
        </p:nvGrpSpPr>
        <p:grpSpPr>
          <a:xfrm>
            <a:off x="3066864" y="2828905"/>
            <a:ext cx="639900" cy="533212"/>
            <a:chOff x="3066864" y="2828905"/>
            <a:chExt cx="639900" cy="533212"/>
          </a:xfrm>
        </p:grpSpPr>
        <p:sp>
          <p:nvSpPr>
            <p:cNvPr id="350" name="Google Shape;350;p25"/>
            <p:cNvSpPr/>
            <p:nvPr/>
          </p:nvSpPr>
          <p:spPr>
            <a:xfrm>
              <a:off x="3066864" y="3006018"/>
              <a:ext cx="639900" cy="356100"/>
            </a:xfrm>
            <a:prstGeom prst="rect">
              <a:avLst/>
            </a:prstGeom>
            <a:solidFill>
              <a:srgbClr val="D9EAD3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K</a:t>
              </a:r>
              <a:endParaRPr baseline="-25000"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cxnSp>
          <p:nvCxnSpPr>
            <p:cNvPr id="351" name="Google Shape;351;p25"/>
            <p:cNvCxnSpPr>
              <a:stCxn id="352" idx="2"/>
              <a:endCxn id="350" idx="0"/>
            </p:cNvCxnSpPr>
            <p:nvPr/>
          </p:nvCxnSpPr>
          <p:spPr>
            <a:xfrm flipH="1" rot="-5400000">
              <a:off x="3298614" y="2917105"/>
              <a:ext cx="177000" cy="600"/>
            </a:xfrm>
            <a:prstGeom prst="bentConnector3">
              <a:avLst>
                <a:gd fmla="val 50032" name="adj1"/>
              </a:avLst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53" name="Google Shape;353;p25"/>
          <p:cNvGrpSpPr/>
          <p:nvPr/>
        </p:nvGrpSpPr>
        <p:grpSpPr>
          <a:xfrm>
            <a:off x="2426964" y="607793"/>
            <a:ext cx="3907250" cy="2232125"/>
            <a:chOff x="2426964" y="607793"/>
            <a:chExt cx="3907250" cy="2232125"/>
          </a:xfrm>
        </p:grpSpPr>
        <p:sp>
          <p:nvSpPr>
            <p:cNvPr id="354" name="Google Shape;354;p25"/>
            <p:cNvSpPr/>
            <p:nvPr/>
          </p:nvSpPr>
          <p:spPr>
            <a:xfrm>
              <a:off x="2426964" y="2450743"/>
              <a:ext cx="1279800" cy="356100"/>
            </a:xfrm>
            <a:prstGeom prst="rect">
              <a:avLst/>
            </a:prstGeom>
            <a:solidFill>
              <a:srgbClr val="EEEEEE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MFKDFDerive</a:t>
              </a:r>
              <a:endParaRPr baseline="-25000"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cxnSp>
          <p:nvCxnSpPr>
            <p:cNvPr id="355" name="Google Shape;355;p25"/>
            <p:cNvCxnSpPr>
              <a:stCxn id="356" idx="2"/>
              <a:endCxn id="352" idx="0"/>
            </p:cNvCxnSpPr>
            <p:nvPr/>
          </p:nvCxnSpPr>
          <p:spPr>
            <a:xfrm rot="5400000">
              <a:off x="3959164" y="1679168"/>
              <a:ext cx="177000" cy="1321800"/>
            </a:xfrm>
            <a:prstGeom prst="bentConnector3">
              <a:avLst>
                <a:gd fmla="val 50039" name="adj1"/>
              </a:avLst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7" name="Google Shape;357;p25"/>
            <p:cNvCxnSpPr>
              <a:stCxn id="358" idx="2"/>
              <a:endCxn id="352" idx="0"/>
            </p:cNvCxnSpPr>
            <p:nvPr/>
          </p:nvCxnSpPr>
          <p:spPr>
            <a:xfrm rot="5400000">
              <a:off x="4771964" y="866318"/>
              <a:ext cx="177000" cy="2947500"/>
            </a:xfrm>
            <a:prstGeom prst="bentConnector3">
              <a:avLst>
                <a:gd fmla="val 50039" name="adj1"/>
              </a:avLst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52" name="Google Shape;352;p25"/>
            <p:cNvSpPr txBox="1"/>
            <p:nvPr/>
          </p:nvSpPr>
          <p:spPr>
            <a:xfrm>
              <a:off x="3066864" y="2428705"/>
              <a:ext cx="639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5"/>
            <p:cNvSpPr txBox="1"/>
            <p:nvPr/>
          </p:nvSpPr>
          <p:spPr>
            <a:xfrm>
              <a:off x="2426964" y="2439718"/>
              <a:ext cx="639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60" name="Google Shape;360;p25"/>
            <p:cNvCxnSpPr>
              <a:stCxn id="347" idx="2"/>
              <a:endCxn id="359" idx="0"/>
            </p:cNvCxnSpPr>
            <p:nvPr/>
          </p:nvCxnSpPr>
          <p:spPr>
            <a:xfrm>
              <a:off x="2746914" y="607793"/>
              <a:ext cx="0" cy="18318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61" name="Google Shape;361;p25"/>
          <p:cNvGrpSpPr/>
          <p:nvPr/>
        </p:nvGrpSpPr>
        <p:grpSpPr>
          <a:xfrm>
            <a:off x="2426964" y="2839918"/>
            <a:ext cx="3907251" cy="2210125"/>
            <a:chOff x="2426964" y="2839918"/>
            <a:chExt cx="3907251" cy="2210125"/>
          </a:xfrm>
        </p:grpSpPr>
        <p:sp>
          <p:nvSpPr>
            <p:cNvPr id="362" name="Google Shape;362;p25"/>
            <p:cNvSpPr txBox="1"/>
            <p:nvPr/>
          </p:nvSpPr>
          <p:spPr>
            <a:xfrm>
              <a:off x="3067164" y="4649830"/>
              <a:ext cx="639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5"/>
            <p:cNvSpPr txBox="1"/>
            <p:nvPr/>
          </p:nvSpPr>
          <p:spPr>
            <a:xfrm>
              <a:off x="2426964" y="4649843"/>
              <a:ext cx="639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2426964" y="4671843"/>
              <a:ext cx="1279800" cy="356100"/>
            </a:xfrm>
            <a:prstGeom prst="rect">
              <a:avLst/>
            </a:prstGeom>
            <a:solidFill>
              <a:srgbClr val="C9DAF8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α</a:t>
              </a:r>
              <a:r>
                <a:rPr baseline="-25000" lang="en">
                  <a:latin typeface="IBM Plex Sans"/>
                  <a:ea typeface="IBM Plex Sans"/>
                  <a:cs typeface="IBM Plex Sans"/>
                  <a:sym typeface="IBM Plex Sans"/>
                </a:rPr>
                <a:t>K,1</a:t>
              </a:r>
              <a:endParaRPr baseline="-25000"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cxnSp>
          <p:nvCxnSpPr>
            <p:cNvPr id="365" name="Google Shape;365;p25"/>
            <p:cNvCxnSpPr>
              <a:stCxn id="366" idx="2"/>
              <a:endCxn id="362" idx="0"/>
            </p:cNvCxnSpPr>
            <p:nvPr/>
          </p:nvCxnSpPr>
          <p:spPr>
            <a:xfrm rot="5400000">
              <a:off x="3959164" y="3900568"/>
              <a:ext cx="177300" cy="1321500"/>
            </a:xfrm>
            <a:prstGeom prst="bentConnector3">
              <a:avLst>
                <a:gd fmla="val 49961" name="adj1"/>
              </a:avLst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67" name="Google Shape;367;p25"/>
            <p:cNvCxnSpPr>
              <a:stCxn id="368" idx="2"/>
              <a:endCxn id="362" idx="0"/>
            </p:cNvCxnSpPr>
            <p:nvPr/>
          </p:nvCxnSpPr>
          <p:spPr>
            <a:xfrm rot="5400000">
              <a:off x="4771964" y="3087718"/>
              <a:ext cx="177300" cy="2947200"/>
            </a:xfrm>
            <a:prstGeom prst="bentConnector3">
              <a:avLst>
                <a:gd fmla="val 49961" name="adj1"/>
              </a:avLst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69" name="Google Shape;369;p25"/>
            <p:cNvCxnSpPr>
              <a:stCxn id="359" idx="2"/>
              <a:endCxn id="363" idx="0"/>
            </p:cNvCxnSpPr>
            <p:nvPr/>
          </p:nvCxnSpPr>
          <p:spPr>
            <a:xfrm>
              <a:off x="2746914" y="2839918"/>
              <a:ext cx="0" cy="18099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370" name="Google Shape;370;p25"/>
          <p:cNvSpPr/>
          <p:nvPr/>
        </p:nvSpPr>
        <p:spPr>
          <a:xfrm>
            <a:off x="2033564" y="229637"/>
            <a:ext cx="149700" cy="47982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1" name="Google Shape;371;p25"/>
          <p:cNvSpPr txBox="1"/>
          <p:nvPr/>
        </p:nvSpPr>
        <p:spPr>
          <a:xfrm>
            <a:off x="1017164" y="2320937"/>
            <a:ext cx="101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3F3F3"/>
                </a:solidFill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  <a:r>
              <a:rPr baseline="30000" i="1" lang="en">
                <a:solidFill>
                  <a:srgbClr val="F3F3F3"/>
                </a:solidFill>
                <a:latin typeface="IBM Plex Sans"/>
                <a:ea typeface="IBM Plex Sans"/>
                <a:cs typeface="IBM Plex Sans"/>
                <a:sym typeface="IBM Plex Sans"/>
              </a:rPr>
              <a:t>st</a:t>
            </a:r>
            <a:r>
              <a:rPr i="1" lang="en">
                <a:solidFill>
                  <a:srgbClr val="F3F3F3"/>
                </a:solidFill>
                <a:latin typeface="IBM Plex Sans"/>
                <a:ea typeface="IBM Plex Sans"/>
                <a:cs typeface="IBM Plex Sans"/>
                <a:sym typeface="IBM Plex Sans"/>
              </a:rPr>
              <a:t> derivation</a:t>
            </a:r>
            <a:endParaRPr i="1">
              <a:solidFill>
                <a:srgbClr val="F3F3F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372" name="Google Shape;372;p25"/>
          <p:cNvGrpSpPr/>
          <p:nvPr/>
        </p:nvGrpSpPr>
        <p:grpSpPr>
          <a:xfrm>
            <a:off x="4249864" y="585743"/>
            <a:ext cx="3534812" cy="1154650"/>
            <a:chOff x="4249864" y="585743"/>
            <a:chExt cx="3534812" cy="1154650"/>
          </a:xfrm>
        </p:grpSpPr>
        <p:sp>
          <p:nvSpPr>
            <p:cNvPr id="373" name="Google Shape;373;p25"/>
            <p:cNvSpPr/>
            <p:nvPr/>
          </p:nvSpPr>
          <p:spPr>
            <a:xfrm>
              <a:off x="4249864" y="1340193"/>
              <a:ext cx="1473900" cy="356100"/>
            </a:xfrm>
            <a:prstGeom prst="rect">
              <a:avLst/>
            </a:prstGeom>
            <a:solidFill>
              <a:srgbClr val="EEEEEE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FactorDerive</a:t>
              </a:r>
              <a:endParaRPr baseline="-25000"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5875515" y="1340193"/>
              <a:ext cx="1473900" cy="356100"/>
            </a:xfrm>
            <a:prstGeom prst="rect">
              <a:avLst/>
            </a:prstGeom>
            <a:solidFill>
              <a:srgbClr val="EEEEEE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FactorDerive</a:t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75" name="Google Shape;375;p25"/>
            <p:cNvSpPr txBox="1"/>
            <p:nvPr/>
          </p:nvSpPr>
          <p:spPr>
            <a:xfrm>
              <a:off x="5167264" y="1318143"/>
              <a:ext cx="55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5"/>
            <p:cNvSpPr txBox="1"/>
            <p:nvPr/>
          </p:nvSpPr>
          <p:spPr>
            <a:xfrm>
              <a:off x="6792914" y="1318143"/>
              <a:ext cx="55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77" name="Google Shape;377;p25"/>
            <p:cNvCxnSpPr>
              <a:stCxn id="378" idx="2"/>
              <a:endCxn id="375" idx="0"/>
            </p:cNvCxnSpPr>
            <p:nvPr/>
          </p:nvCxnSpPr>
          <p:spPr>
            <a:xfrm>
              <a:off x="5445514" y="585743"/>
              <a:ext cx="0" cy="7323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79" name="Google Shape;379;p25"/>
            <p:cNvCxnSpPr>
              <a:stCxn id="380" idx="2"/>
              <a:endCxn id="376" idx="0"/>
            </p:cNvCxnSpPr>
            <p:nvPr/>
          </p:nvCxnSpPr>
          <p:spPr>
            <a:xfrm>
              <a:off x="7071164" y="585743"/>
              <a:ext cx="0" cy="7323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81" name="Google Shape;381;p25"/>
            <p:cNvSpPr txBox="1"/>
            <p:nvPr/>
          </p:nvSpPr>
          <p:spPr>
            <a:xfrm>
              <a:off x="4249864" y="1318143"/>
              <a:ext cx="917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5"/>
            <p:cNvSpPr txBox="1"/>
            <p:nvPr/>
          </p:nvSpPr>
          <p:spPr>
            <a:xfrm>
              <a:off x="5875514" y="1340193"/>
              <a:ext cx="917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83" name="Google Shape;383;p25"/>
            <p:cNvCxnSpPr>
              <a:stCxn id="384" idx="2"/>
              <a:endCxn id="381" idx="0"/>
            </p:cNvCxnSpPr>
            <p:nvPr/>
          </p:nvCxnSpPr>
          <p:spPr>
            <a:xfrm>
              <a:off x="4708564" y="1141018"/>
              <a:ext cx="0" cy="1770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85" name="Google Shape;385;p25"/>
            <p:cNvCxnSpPr>
              <a:stCxn id="386" idx="2"/>
              <a:endCxn id="382" idx="0"/>
            </p:cNvCxnSpPr>
            <p:nvPr/>
          </p:nvCxnSpPr>
          <p:spPr>
            <a:xfrm>
              <a:off x="6334214" y="1141018"/>
              <a:ext cx="0" cy="1992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87" name="Google Shape;387;p25"/>
            <p:cNvSpPr txBox="1"/>
            <p:nvPr/>
          </p:nvSpPr>
          <p:spPr>
            <a:xfrm>
              <a:off x="7501176" y="1323580"/>
              <a:ext cx="283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…</a:t>
              </a:r>
              <a:endParaRPr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388" name="Google Shape;388;p25"/>
          <p:cNvGrpSpPr/>
          <p:nvPr/>
        </p:nvGrpSpPr>
        <p:grpSpPr>
          <a:xfrm>
            <a:off x="3386814" y="1718343"/>
            <a:ext cx="4397862" cy="2243175"/>
            <a:chOff x="3386814" y="1718343"/>
            <a:chExt cx="4397862" cy="2243175"/>
          </a:xfrm>
        </p:grpSpPr>
        <p:sp>
          <p:nvSpPr>
            <p:cNvPr id="389" name="Google Shape;389;p25"/>
            <p:cNvSpPr/>
            <p:nvPr/>
          </p:nvSpPr>
          <p:spPr>
            <a:xfrm>
              <a:off x="4249864" y="3561293"/>
              <a:ext cx="1473900" cy="356100"/>
            </a:xfrm>
            <a:prstGeom prst="rect">
              <a:avLst/>
            </a:prstGeom>
            <a:solidFill>
              <a:srgbClr val="EEEEEE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FactorUpdate</a:t>
              </a:r>
              <a:endParaRPr baseline="-25000"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5875515" y="3561293"/>
              <a:ext cx="1473900" cy="356100"/>
            </a:xfrm>
            <a:prstGeom prst="rect">
              <a:avLst/>
            </a:prstGeom>
            <a:solidFill>
              <a:srgbClr val="EEEEEE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FactorUpdate</a:t>
              </a:r>
              <a:endParaRPr baseline="-25000"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91" name="Google Shape;391;p25"/>
            <p:cNvSpPr txBox="1"/>
            <p:nvPr/>
          </p:nvSpPr>
          <p:spPr>
            <a:xfrm>
              <a:off x="5167264" y="3539243"/>
              <a:ext cx="55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5"/>
            <p:cNvSpPr txBox="1"/>
            <p:nvPr/>
          </p:nvSpPr>
          <p:spPr>
            <a:xfrm>
              <a:off x="6792914" y="3539243"/>
              <a:ext cx="55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93" name="Google Shape;393;p25"/>
            <p:cNvCxnSpPr>
              <a:stCxn id="375" idx="2"/>
              <a:endCxn id="391" idx="0"/>
            </p:cNvCxnSpPr>
            <p:nvPr/>
          </p:nvCxnSpPr>
          <p:spPr>
            <a:xfrm>
              <a:off x="5445514" y="1718343"/>
              <a:ext cx="0" cy="18210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94" name="Google Shape;394;p25"/>
            <p:cNvCxnSpPr>
              <a:stCxn id="376" idx="2"/>
              <a:endCxn id="392" idx="0"/>
            </p:cNvCxnSpPr>
            <p:nvPr/>
          </p:nvCxnSpPr>
          <p:spPr>
            <a:xfrm>
              <a:off x="7071164" y="1718343"/>
              <a:ext cx="0" cy="18210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95" name="Google Shape;395;p25"/>
            <p:cNvSpPr txBox="1"/>
            <p:nvPr/>
          </p:nvSpPr>
          <p:spPr>
            <a:xfrm>
              <a:off x="4249864" y="3561318"/>
              <a:ext cx="917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5"/>
            <p:cNvSpPr txBox="1"/>
            <p:nvPr/>
          </p:nvSpPr>
          <p:spPr>
            <a:xfrm>
              <a:off x="5875514" y="3561318"/>
              <a:ext cx="917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97" name="Google Shape;397;p25"/>
            <p:cNvCxnSpPr>
              <a:stCxn id="350" idx="2"/>
              <a:endCxn id="396" idx="0"/>
            </p:cNvCxnSpPr>
            <p:nvPr/>
          </p:nvCxnSpPr>
          <p:spPr>
            <a:xfrm flipH="1" rot="-5400000">
              <a:off x="4760964" y="1987968"/>
              <a:ext cx="199200" cy="29475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98" name="Google Shape;398;p25"/>
            <p:cNvCxnSpPr>
              <a:stCxn id="350" idx="2"/>
              <a:endCxn id="395" idx="0"/>
            </p:cNvCxnSpPr>
            <p:nvPr/>
          </p:nvCxnSpPr>
          <p:spPr>
            <a:xfrm flipH="1" rot="-5400000">
              <a:off x="3948114" y="2800818"/>
              <a:ext cx="199200" cy="13218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99" name="Google Shape;399;p25"/>
            <p:cNvSpPr txBox="1"/>
            <p:nvPr/>
          </p:nvSpPr>
          <p:spPr>
            <a:xfrm>
              <a:off x="7501176" y="3539229"/>
              <a:ext cx="283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…</a:t>
              </a:r>
              <a:endParaRPr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00" name="Google Shape;400;p25"/>
          <p:cNvGrpSpPr/>
          <p:nvPr/>
        </p:nvGrpSpPr>
        <p:grpSpPr>
          <a:xfrm>
            <a:off x="3387114" y="607780"/>
            <a:ext cx="4397562" cy="577325"/>
            <a:chOff x="3387114" y="607780"/>
            <a:chExt cx="4397562" cy="577325"/>
          </a:xfrm>
        </p:grpSpPr>
        <p:grpSp>
          <p:nvGrpSpPr>
            <p:cNvPr id="401" name="Google Shape;401;p25"/>
            <p:cNvGrpSpPr/>
            <p:nvPr/>
          </p:nvGrpSpPr>
          <p:grpSpPr>
            <a:xfrm>
              <a:off x="3387114" y="607780"/>
              <a:ext cx="3405800" cy="533237"/>
              <a:chOff x="3387114" y="607780"/>
              <a:chExt cx="3405800" cy="533237"/>
            </a:xfrm>
          </p:grpSpPr>
          <p:sp>
            <p:nvSpPr>
              <p:cNvPr id="384" name="Google Shape;384;p25"/>
              <p:cNvSpPr/>
              <p:nvPr/>
            </p:nvSpPr>
            <p:spPr>
              <a:xfrm>
                <a:off x="4249864" y="784918"/>
                <a:ext cx="917400" cy="356100"/>
              </a:xfrm>
              <a:prstGeom prst="rect">
                <a:avLst/>
              </a:prstGeom>
              <a:solidFill>
                <a:srgbClr val="C9DAF8"/>
              </a:solidFill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IBM Plex Sans"/>
                    <a:ea typeface="IBM Plex Sans"/>
                    <a:cs typeface="IBM Plex Sans"/>
                    <a:sym typeface="IBM Plex Sans"/>
                  </a:rPr>
                  <a:t>α</a:t>
                </a:r>
                <a:r>
                  <a:rPr baseline="-25000" lang="en">
                    <a:latin typeface="IBM Plex Sans"/>
                    <a:ea typeface="IBM Plex Sans"/>
                    <a:cs typeface="IBM Plex Sans"/>
                    <a:sym typeface="IBM Plex Sans"/>
                  </a:rPr>
                  <a:t>FA,0</a:t>
                </a:r>
                <a:endParaRPr baseline="-25000"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sp>
            <p:nvSpPr>
              <p:cNvPr id="386" name="Google Shape;386;p25"/>
              <p:cNvSpPr/>
              <p:nvPr/>
            </p:nvSpPr>
            <p:spPr>
              <a:xfrm>
                <a:off x="5875514" y="784918"/>
                <a:ext cx="917400" cy="356100"/>
              </a:xfrm>
              <a:prstGeom prst="rect">
                <a:avLst/>
              </a:prstGeom>
              <a:solidFill>
                <a:srgbClr val="C9DAF8"/>
              </a:solidFill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IBM Plex Sans"/>
                    <a:ea typeface="IBM Plex Sans"/>
                    <a:cs typeface="IBM Plex Sans"/>
                    <a:sym typeface="IBM Plex Sans"/>
                  </a:rPr>
                  <a:t>α</a:t>
                </a:r>
                <a:r>
                  <a:rPr baseline="-25000" lang="en">
                    <a:latin typeface="IBM Plex Sans"/>
                    <a:ea typeface="IBM Plex Sans"/>
                    <a:cs typeface="IBM Plex Sans"/>
                    <a:sym typeface="IBM Plex Sans"/>
                  </a:rPr>
                  <a:t>FB,0</a:t>
                </a:r>
                <a:endParaRPr baseline="-25000"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cxnSp>
            <p:nvCxnSpPr>
              <p:cNvPr id="402" name="Google Shape;402;p25"/>
              <p:cNvCxnSpPr>
                <a:stCxn id="346" idx="2"/>
                <a:endCxn id="384" idx="0"/>
              </p:cNvCxnSpPr>
              <p:nvPr/>
            </p:nvCxnSpPr>
            <p:spPr>
              <a:xfrm flipH="1" rot="-5400000">
                <a:off x="3959364" y="35530"/>
                <a:ext cx="177000" cy="1321500"/>
              </a:xfrm>
              <a:prstGeom prst="bentConnector3">
                <a:avLst>
                  <a:gd fmla="val 50039" name="adj1"/>
                </a:avLst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403" name="Google Shape;403;p25"/>
              <p:cNvCxnSpPr>
                <a:stCxn id="346" idx="2"/>
                <a:endCxn id="386" idx="0"/>
              </p:cNvCxnSpPr>
              <p:nvPr/>
            </p:nvCxnSpPr>
            <p:spPr>
              <a:xfrm flipH="1" rot="-5400000">
                <a:off x="4772214" y="-777320"/>
                <a:ext cx="177000" cy="2947200"/>
              </a:xfrm>
              <a:prstGeom prst="bentConnector3">
                <a:avLst>
                  <a:gd fmla="val 50039" name="adj1"/>
                </a:avLst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404" name="Google Shape;404;p25"/>
            <p:cNvSpPr txBox="1"/>
            <p:nvPr/>
          </p:nvSpPr>
          <p:spPr>
            <a:xfrm>
              <a:off x="7501176" y="784906"/>
              <a:ext cx="283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…</a:t>
              </a:r>
              <a:endParaRPr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05" name="Google Shape;405;p25"/>
          <p:cNvGrpSpPr/>
          <p:nvPr/>
        </p:nvGrpSpPr>
        <p:grpSpPr>
          <a:xfrm>
            <a:off x="5167264" y="207581"/>
            <a:ext cx="2617412" cy="400200"/>
            <a:chOff x="5167264" y="207581"/>
            <a:chExt cx="2617412" cy="400200"/>
          </a:xfrm>
        </p:grpSpPr>
        <p:grpSp>
          <p:nvGrpSpPr>
            <p:cNvPr id="406" name="Google Shape;406;p25"/>
            <p:cNvGrpSpPr/>
            <p:nvPr/>
          </p:nvGrpSpPr>
          <p:grpSpPr>
            <a:xfrm>
              <a:off x="5167264" y="229643"/>
              <a:ext cx="2182150" cy="356100"/>
              <a:chOff x="5167264" y="229643"/>
              <a:chExt cx="2182150" cy="356100"/>
            </a:xfrm>
          </p:grpSpPr>
          <p:sp>
            <p:nvSpPr>
              <p:cNvPr id="378" name="Google Shape;378;p25"/>
              <p:cNvSpPr/>
              <p:nvPr/>
            </p:nvSpPr>
            <p:spPr>
              <a:xfrm>
                <a:off x="5167264" y="229643"/>
                <a:ext cx="556500" cy="356100"/>
              </a:xfrm>
              <a:prstGeom prst="rect">
                <a:avLst/>
              </a:prstGeom>
              <a:solidFill>
                <a:srgbClr val="FFF2CC"/>
              </a:solidFill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91425" lIns="0" spcFirstLastPara="1" rIns="0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IBM Plex Sans"/>
                    <a:ea typeface="IBM Plex Sans"/>
                    <a:cs typeface="IBM Plex Sans"/>
                    <a:sym typeface="IBM Plex Sans"/>
                  </a:rPr>
                  <a:t>W</a:t>
                </a:r>
                <a:r>
                  <a:rPr baseline="-25000" lang="en">
                    <a:latin typeface="IBM Plex Sans"/>
                    <a:ea typeface="IBM Plex Sans"/>
                    <a:cs typeface="IBM Plex Sans"/>
                    <a:sym typeface="IBM Plex Sans"/>
                  </a:rPr>
                  <a:t>FA,0</a:t>
                </a:r>
                <a:endParaRPr baseline="-25000"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sp>
            <p:nvSpPr>
              <p:cNvPr id="380" name="Google Shape;380;p25"/>
              <p:cNvSpPr/>
              <p:nvPr/>
            </p:nvSpPr>
            <p:spPr>
              <a:xfrm>
                <a:off x="6792914" y="229643"/>
                <a:ext cx="556500" cy="356100"/>
              </a:xfrm>
              <a:prstGeom prst="rect">
                <a:avLst/>
              </a:prstGeom>
              <a:solidFill>
                <a:srgbClr val="FFF2CC"/>
              </a:solidFill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91425" lIns="0" spcFirstLastPara="1" rIns="0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IBM Plex Sans"/>
                    <a:ea typeface="IBM Plex Sans"/>
                    <a:cs typeface="IBM Plex Sans"/>
                    <a:sym typeface="IBM Plex Sans"/>
                  </a:rPr>
                  <a:t>W</a:t>
                </a:r>
                <a:r>
                  <a:rPr baseline="-25000" lang="en">
                    <a:latin typeface="IBM Plex Sans"/>
                    <a:ea typeface="IBM Plex Sans"/>
                    <a:cs typeface="IBM Plex Sans"/>
                    <a:sym typeface="IBM Plex Sans"/>
                  </a:rPr>
                  <a:t>FB,0</a:t>
                </a:r>
                <a:endParaRPr baseline="-25000"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</p:grpSp>
        <p:sp>
          <p:nvSpPr>
            <p:cNvPr id="407" name="Google Shape;407;p25"/>
            <p:cNvSpPr txBox="1"/>
            <p:nvPr/>
          </p:nvSpPr>
          <p:spPr>
            <a:xfrm>
              <a:off x="7501176" y="207581"/>
              <a:ext cx="283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…</a:t>
              </a:r>
              <a:endParaRPr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08" name="Google Shape;408;p25"/>
          <p:cNvGrpSpPr/>
          <p:nvPr/>
        </p:nvGrpSpPr>
        <p:grpSpPr>
          <a:xfrm>
            <a:off x="4249864" y="3961518"/>
            <a:ext cx="3534812" cy="533186"/>
            <a:chOff x="4249864" y="3961518"/>
            <a:chExt cx="3534812" cy="533186"/>
          </a:xfrm>
        </p:grpSpPr>
        <p:sp>
          <p:nvSpPr>
            <p:cNvPr id="366" name="Google Shape;366;p25"/>
            <p:cNvSpPr/>
            <p:nvPr/>
          </p:nvSpPr>
          <p:spPr>
            <a:xfrm>
              <a:off x="4249864" y="4116568"/>
              <a:ext cx="917400" cy="356100"/>
            </a:xfrm>
            <a:prstGeom prst="rect">
              <a:avLst/>
            </a:prstGeom>
            <a:solidFill>
              <a:srgbClr val="C9DAF8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α</a:t>
              </a:r>
              <a:r>
                <a:rPr baseline="-25000" lang="en">
                  <a:latin typeface="IBM Plex Sans"/>
                  <a:ea typeface="IBM Plex Sans"/>
                  <a:cs typeface="IBM Plex Sans"/>
                  <a:sym typeface="IBM Plex Sans"/>
                </a:rPr>
                <a:t>FA,1</a:t>
              </a:r>
              <a:endParaRPr baseline="-25000"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5875514" y="4116568"/>
              <a:ext cx="917400" cy="356100"/>
            </a:xfrm>
            <a:prstGeom prst="rect">
              <a:avLst/>
            </a:prstGeom>
            <a:solidFill>
              <a:srgbClr val="C9DAF8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α</a:t>
              </a:r>
              <a:r>
                <a:rPr baseline="-25000" lang="en">
                  <a:latin typeface="IBM Plex Sans"/>
                  <a:ea typeface="IBM Plex Sans"/>
                  <a:cs typeface="IBM Plex Sans"/>
                  <a:sym typeface="IBM Plex Sans"/>
                </a:rPr>
                <a:t>FB,1</a:t>
              </a:r>
              <a:endParaRPr baseline="-25000"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cxnSp>
          <p:nvCxnSpPr>
            <p:cNvPr id="409" name="Google Shape;409;p25"/>
            <p:cNvCxnSpPr>
              <a:stCxn id="395" idx="2"/>
              <a:endCxn id="366" idx="0"/>
            </p:cNvCxnSpPr>
            <p:nvPr/>
          </p:nvCxnSpPr>
          <p:spPr>
            <a:xfrm>
              <a:off x="4708564" y="3961518"/>
              <a:ext cx="0" cy="1551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10" name="Google Shape;410;p25"/>
            <p:cNvCxnSpPr>
              <a:stCxn id="396" idx="2"/>
              <a:endCxn id="368" idx="0"/>
            </p:cNvCxnSpPr>
            <p:nvPr/>
          </p:nvCxnSpPr>
          <p:spPr>
            <a:xfrm>
              <a:off x="6334214" y="3961518"/>
              <a:ext cx="0" cy="1551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11" name="Google Shape;411;p25"/>
            <p:cNvSpPr txBox="1"/>
            <p:nvPr/>
          </p:nvSpPr>
          <p:spPr>
            <a:xfrm>
              <a:off x="7501176" y="4094504"/>
              <a:ext cx="283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…</a:t>
              </a:r>
              <a:endParaRPr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12" name="Google Shape;412;p25"/>
          <p:cNvGrpSpPr/>
          <p:nvPr/>
        </p:nvGrpSpPr>
        <p:grpSpPr>
          <a:xfrm>
            <a:off x="4249864" y="1718343"/>
            <a:ext cx="3534812" cy="555262"/>
            <a:chOff x="4249864" y="1718343"/>
            <a:chExt cx="3534812" cy="555262"/>
          </a:xfrm>
        </p:grpSpPr>
        <p:sp>
          <p:nvSpPr>
            <p:cNvPr id="356" name="Google Shape;356;p25"/>
            <p:cNvSpPr/>
            <p:nvPr/>
          </p:nvSpPr>
          <p:spPr>
            <a:xfrm>
              <a:off x="4249864" y="1895468"/>
              <a:ext cx="917400" cy="356100"/>
            </a:xfrm>
            <a:prstGeom prst="rect">
              <a:avLst/>
            </a:prstGeom>
            <a:solidFill>
              <a:srgbClr val="D9EAD3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σ</a:t>
              </a:r>
              <a:r>
                <a:rPr baseline="-25000" lang="en">
                  <a:latin typeface="IBM Plex Sans"/>
                  <a:ea typeface="IBM Plex Sans"/>
                  <a:cs typeface="IBM Plex Sans"/>
                  <a:sym typeface="IBM Plex Sans"/>
                </a:rPr>
                <a:t>FA</a:t>
              </a:r>
              <a:endParaRPr baseline="-25000"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5875514" y="1895468"/>
              <a:ext cx="917400" cy="356100"/>
            </a:xfrm>
            <a:prstGeom prst="rect">
              <a:avLst/>
            </a:prstGeom>
            <a:solidFill>
              <a:srgbClr val="D9EAD3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σ</a:t>
              </a:r>
              <a:r>
                <a:rPr baseline="-25000" lang="en">
                  <a:latin typeface="IBM Plex Sans"/>
                  <a:ea typeface="IBM Plex Sans"/>
                  <a:cs typeface="IBM Plex Sans"/>
                  <a:sym typeface="IBM Plex Sans"/>
                </a:rPr>
                <a:t>FB</a:t>
              </a:r>
              <a:endParaRPr baseline="-25000"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cxnSp>
          <p:nvCxnSpPr>
            <p:cNvPr id="413" name="Google Shape;413;p25"/>
            <p:cNvCxnSpPr>
              <a:stCxn id="381" idx="2"/>
              <a:endCxn id="356" idx="0"/>
            </p:cNvCxnSpPr>
            <p:nvPr/>
          </p:nvCxnSpPr>
          <p:spPr>
            <a:xfrm>
              <a:off x="4708564" y="1718343"/>
              <a:ext cx="0" cy="1770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14" name="Google Shape;414;p25"/>
            <p:cNvCxnSpPr>
              <a:stCxn id="382" idx="2"/>
              <a:endCxn id="358" idx="0"/>
            </p:cNvCxnSpPr>
            <p:nvPr/>
          </p:nvCxnSpPr>
          <p:spPr>
            <a:xfrm>
              <a:off x="6334214" y="1740393"/>
              <a:ext cx="0" cy="1551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15" name="Google Shape;415;p25"/>
            <p:cNvSpPr txBox="1"/>
            <p:nvPr/>
          </p:nvSpPr>
          <p:spPr>
            <a:xfrm>
              <a:off x="7501176" y="1873405"/>
              <a:ext cx="283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…</a:t>
              </a:r>
              <a:endParaRPr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sp>
        <p:nvSpPr>
          <p:cNvPr id="416" name="Google Shape;416;p25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6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3" name="Google Shape;423;p26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24" name="Google Shape;424;p26"/>
          <p:cNvSpPr txBox="1"/>
          <p:nvPr/>
        </p:nvSpPr>
        <p:spPr>
          <a:xfrm>
            <a:off x="3563800" y="207580"/>
            <a:ext cx="6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6"/>
          <p:cNvSpPr txBox="1"/>
          <p:nvPr/>
        </p:nvSpPr>
        <p:spPr>
          <a:xfrm>
            <a:off x="2923600" y="207593"/>
            <a:ext cx="6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6"/>
          <p:cNvSpPr/>
          <p:nvPr/>
        </p:nvSpPr>
        <p:spPr>
          <a:xfrm>
            <a:off x="2923600" y="229643"/>
            <a:ext cx="1279800" cy="3561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α</a:t>
            </a:r>
            <a:r>
              <a:rPr baseline="-25000" lang="en">
                <a:latin typeface="IBM Plex Sans"/>
                <a:ea typeface="IBM Plex Sans"/>
                <a:cs typeface="IBM Plex Sans"/>
                <a:sym typeface="IBM Plex Sans"/>
              </a:rPr>
              <a:t>K,0</a:t>
            </a:r>
            <a:endParaRPr baseline="-25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7" name="Google Shape;427;p26"/>
          <p:cNvSpPr/>
          <p:nvPr/>
        </p:nvSpPr>
        <p:spPr>
          <a:xfrm>
            <a:off x="3563500" y="3006018"/>
            <a:ext cx="639900" cy="3561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K</a:t>
            </a:r>
            <a:endParaRPr baseline="-25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28" name="Google Shape;428;p26"/>
          <p:cNvCxnSpPr>
            <a:stCxn id="429" idx="2"/>
            <a:endCxn id="427" idx="0"/>
          </p:cNvCxnSpPr>
          <p:nvPr/>
        </p:nvCxnSpPr>
        <p:spPr>
          <a:xfrm flipH="1" rot="-5400000">
            <a:off x="3795250" y="2917105"/>
            <a:ext cx="177000" cy="600"/>
          </a:xfrm>
          <a:prstGeom prst="bentConnector3">
            <a:avLst>
              <a:gd fmla="val 50032" name="adj1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0" name="Google Shape;430;p26"/>
          <p:cNvSpPr/>
          <p:nvPr/>
        </p:nvSpPr>
        <p:spPr>
          <a:xfrm>
            <a:off x="2923600" y="2450743"/>
            <a:ext cx="1279800" cy="356100"/>
          </a:xfrm>
          <a:prstGeom prst="rect">
            <a:avLst/>
          </a:prstGeom>
          <a:solidFill>
            <a:srgbClr val="EEEEEE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MFKDFDerive</a:t>
            </a:r>
            <a:endParaRPr baseline="-25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31" name="Google Shape;431;p26"/>
          <p:cNvCxnSpPr>
            <a:stCxn id="432" idx="2"/>
            <a:endCxn id="429" idx="0"/>
          </p:cNvCxnSpPr>
          <p:nvPr/>
        </p:nvCxnSpPr>
        <p:spPr>
          <a:xfrm rot="5400000">
            <a:off x="4455800" y="1679168"/>
            <a:ext cx="177000" cy="1321800"/>
          </a:xfrm>
          <a:prstGeom prst="bentConnector3">
            <a:avLst>
              <a:gd fmla="val 50039" name="adj1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9" name="Google Shape;429;p26"/>
          <p:cNvSpPr txBox="1"/>
          <p:nvPr/>
        </p:nvSpPr>
        <p:spPr>
          <a:xfrm>
            <a:off x="3563500" y="2428705"/>
            <a:ext cx="6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6"/>
          <p:cNvSpPr txBox="1"/>
          <p:nvPr/>
        </p:nvSpPr>
        <p:spPr>
          <a:xfrm>
            <a:off x="2923600" y="2439718"/>
            <a:ext cx="6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4" name="Google Shape;434;p26"/>
          <p:cNvCxnSpPr>
            <a:stCxn id="425" idx="2"/>
            <a:endCxn id="433" idx="0"/>
          </p:cNvCxnSpPr>
          <p:nvPr/>
        </p:nvCxnSpPr>
        <p:spPr>
          <a:xfrm>
            <a:off x="3243550" y="607793"/>
            <a:ext cx="0" cy="18318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5" name="Google Shape;435;p26"/>
          <p:cNvSpPr txBox="1"/>
          <p:nvPr/>
        </p:nvSpPr>
        <p:spPr>
          <a:xfrm>
            <a:off x="3563800" y="4649830"/>
            <a:ext cx="6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6"/>
          <p:cNvSpPr txBox="1"/>
          <p:nvPr/>
        </p:nvSpPr>
        <p:spPr>
          <a:xfrm>
            <a:off x="2923600" y="4649843"/>
            <a:ext cx="6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6"/>
          <p:cNvSpPr/>
          <p:nvPr/>
        </p:nvSpPr>
        <p:spPr>
          <a:xfrm>
            <a:off x="2923600" y="4671843"/>
            <a:ext cx="1279800" cy="3561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α</a:t>
            </a:r>
            <a:r>
              <a:rPr baseline="-25000" lang="en">
                <a:latin typeface="IBM Plex Sans"/>
                <a:ea typeface="IBM Plex Sans"/>
                <a:cs typeface="IBM Plex Sans"/>
                <a:sym typeface="IBM Plex Sans"/>
              </a:rPr>
              <a:t>K,1</a:t>
            </a:r>
            <a:endParaRPr baseline="-25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38" name="Google Shape;438;p26"/>
          <p:cNvCxnSpPr>
            <a:stCxn id="439" idx="2"/>
            <a:endCxn id="435" idx="0"/>
          </p:cNvCxnSpPr>
          <p:nvPr/>
        </p:nvCxnSpPr>
        <p:spPr>
          <a:xfrm rot="5400000">
            <a:off x="4455800" y="3900568"/>
            <a:ext cx="177300" cy="1321500"/>
          </a:xfrm>
          <a:prstGeom prst="bentConnector3">
            <a:avLst>
              <a:gd fmla="val 49961" name="adj1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0" name="Google Shape;440;p26"/>
          <p:cNvCxnSpPr>
            <a:stCxn id="433" idx="2"/>
            <a:endCxn id="436" idx="0"/>
          </p:cNvCxnSpPr>
          <p:nvPr/>
        </p:nvCxnSpPr>
        <p:spPr>
          <a:xfrm>
            <a:off x="3243550" y="2839918"/>
            <a:ext cx="0" cy="1809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1" name="Google Shape;441;p26"/>
          <p:cNvSpPr/>
          <p:nvPr/>
        </p:nvSpPr>
        <p:spPr>
          <a:xfrm>
            <a:off x="4746500" y="1340193"/>
            <a:ext cx="1473900" cy="356100"/>
          </a:xfrm>
          <a:prstGeom prst="rect">
            <a:avLst/>
          </a:prstGeom>
          <a:solidFill>
            <a:srgbClr val="EEEEEE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FactorDerive</a:t>
            </a:r>
            <a:endParaRPr baseline="-25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42" name="Google Shape;442;p26"/>
          <p:cNvSpPr txBox="1"/>
          <p:nvPr/>
        </p:nvSpPr>
        <p:spPr>
          <a:xfrm>
            <a:off x="5663900" y="1318143"/>
            <a:ext cx="55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3" name="Google Shape;443;p26"/>
          <p:cNvCxnSpPr>
            <a:stCxn id="444" idx="2"/>
            <a:endCxn id="442" idx="0"/>
          </p:cNvCxnSpPr>
          <p:nvPr/>
        </p:nvCxnSpPr>
        <p:spPr>
          <a:xfrm>
            <a:off x="5942150" y="585743"/>
            <a:ext cx="0" cy="732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5" name="Google Shape;445;p26"/>
          <p:cNvSpPr txBox="1"/>
          <p:nvPr/>
        </p:nvSpPr>
        <p:spPr>
          <a:xfrm>
            <a:off x="4746500" y="1318143"/>
            <a:ext cx="91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6" name="Google Shape;446;p26"/>
          <p:cNvCxnSpPr>
            <a:stCxn id="447" idx="2"/>
            <a:endCxn id="445" idx="0"/>
          </p:cNvCxnSpPr>
          <p:nvPr/>
        </p:nvCxnSpPr>
        <p:spPr>
          <a:xfrm>
            <a:off x="5205200" y="1141018"/>
            <a:ext cx="0" cy="1770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8" name="Google Shape;448;p26"/>
          <p:cNvSpPr/>
          <p:nvPr/>
        </p:nvSpPr>
        <p:spPr>
          <a:xfrm>
            <a:off x="4746500" y="3561293"/>
            <a:ext cx="1473900" cy="356100"/>
          </a:xfrm>
          <a:prstGeom prst="rect">
            <a:avLst/>
          </a:prstGeom>
          <a:solidFill>
            <a:srgbClr val="EEEEEE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FactorUpdate</a:t>
            </a:r>
            <a:endParaRPr baseline="-25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49" name="Google Shape;449;p26"/>
          <p:cNvSpPr txBox="1"/>
          <p:nvPr/>
        </p:nvSpPr>
        <p:spPr>
          <a:xfrm>
            <a:off x="5663900" y="3539243"/>
            <a:ext cx="55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0" name="Google Shape;450;p26"/>
          <p:cNvCxnSpPr>
            <a:stCxn id="442" idx="2"/>
            <a:endCxn id="449" idx="0"/>
          </p:cNvCxnSpPr>
          <p:nvPr/>
        </p:nvCxnSpPr>
        <p:spPr>
          <a:xfrm>
            <a:off x="5942150" y="1718343"/>
            <a:ext cx="0" cy="18210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1" name="Google Shape;451;p26"/>
          <p:cNvSpPr txBox="1"/>
          <p:nvPr/>
        </p:nvSpPr>
        <p:spPr>
          <a:xfrm>
            <a:off x="4746500" y="3561318"/>
            <a:ext cx="91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2" name="Google Shape;452;p26"/>
          <p:cNvCxnSpPr>
            <a:stCxn id="427" idx="2"/>
            <a:endCxn id="451" idx="0"/>
          </p:cNvCxnSpPr>
          <p:nvPr/>
        </p:nvCxnSpPr>
        <p:spPr>
          <a:xfrm flipH="1" rot="-5400000">
            <a:off x="4444750" y="2800818"/>
            <a:ext cx="199200" cy="13218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7" name="Google Shape;447;p26"/>
          <p:cNvSpPr/>
          <p:nvPr/>
        </p:nvSpPr>
        <p:spPr>
          <a:xfrm>
            <a:off x="4746500" y="784918"/>
            <a:ext cx="917400" cy="3561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α</a:t>
            </a:r>
            <a:r>
              <a:rPr baseline="-25000" lang="en">
                <a:latin typeface="IBM Plex Sans"/>
                <a:ea typeface="IBM Plex Sans"/>
                <a:cs typeface="IBM Plex Sans"/>
                <a:sym typeface="IBM Plex Sans"/>
              </a:rPr>
              <a:t>FA,0</a:t>
            </a:r>
            <a:endParaRPr baseline="-25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53" name="Google Shape;453;p26"/>
          <p:cNvCxnSpPr>
            <a:stCxn id="424" idx="2"/>
            <a:endCxn id="447" idx="0"/>
          </p:cNvCxnSpPr>
          <p:nvPr/>
        </p:nvCxnSpPr>
        <p:spPr>
          <a:xfrm flipH="1" rot="-5400000">
            <a:off x="4456000" y="35530"/>
            <a:ext cx="177000" cy="1321500"/>
          </a:xfrm>
          <a:prstGeom prst="bentConnector3">
            <a:avLst>
              <a:gd fmla="val 50039" name="adj1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4" name="Google Shape;444;p26"/>
          <p:cNvSpPr/>
          <p:nvPr/>
        </p:nvSpPr>
        <p:spPr>
          <a:xfrm>
            <a:off x="5663900" y="229643"/>
            <a:ext cx="556500" cy="35610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W</a:t>
            </a:r>
            <a:r>
              <a:rPr baseline="-25000" lang="en">
                <a:latin typeface="IBM Plex Sans"/>
                <a:ea typeface="IBM Plex Sans"/>
                <a:cs typeface="IBM Plex Sans"/>
                <a:sym typeface="IBM Plex Sans"/>
              </a:rPr>
              <a:t>FA,0</a:t>
            </a:r>
            <a:endParaRPr baseline="-25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39" name="Google Shape;439;p26"/>
          <p:cNvSpPr/>
          <p:nvPr/>
        </p:nvSpPr>
        <p:spPr>
          <a:xfrm>
            <a:off x="4746500" y="4116568"/>
            <a:ext cx="917400" cy="3561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α</a:t>
            </a:r>
            <a:r>
              <a:rPr baseline="-25000" lang="en">
                <a:latin typeface="IBM Plex Sans"/>
                <a:ea typeface="IBM Plex Sans"/>
                <a:cs typeface="IBM Plex Sans"/>
                <a:sym typeface="IBM Plex Sans"/>
              </a:rPr>
              <a:t>FA,1</a:t>
            </a:r>
            <a:endParaRPr baseline="-25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54" name="Google Shape;454;p26"/>
          <p:cNvCxnSpPr>
            <a:stCxn id="451" idx="2"/>
            <a:endCxn id="439" idx="0"/>
          </p:cNvCxnSpPr>
          <p:nvPr/>
        </p:nvCxnSpPr>
        <p:spPr>
          <a:xfrm>
            <a:off x="5205200" y="3961518"/>
            <a:ext cx="0" cy="1551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2" name="Google Shape;432;p26"/>
          <p:cNvSpPr/>
          <p:nvPr/>
        </p:nvSpPr>
        <p:spPr>
          <a:xfrm>
            <a:off x="4746500" y="1895468"/>
            <a:ext cx="917400" cy="3561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σ</a:t>
            </a:r>
            <a:r>
              <a:rPr baseline="-25000" lang="en">
                <a:latin typeface="IBM Plex Sans"/>
                <a:ea typeface="IBM Plex Sans"/>
                <a:cs typeface="IBM Plex Sans"/>
                <a:sym typeface="IBM Plex Sans"/>
              </a:rPr>
              <a:t>FA</a:t>
            </a:r>
            <a:endParaRPr baseline="-25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55" name="Google Shape;455;p26"/>
          <p:cNvCxnSpPr>
            <a:stCxn id="445" idx="2"/>
            <a:endCxn id="432" idx="0"/>
          </p:cNvCxnSpPr>
          <p:nvPr/>
        </p:nvCxnSpPr>
        <p:spPr>
          <a:xfrm>
            <a:off x="5205200" y="1718343"/>
            <a:ext cx="0" cy="1770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6" name="Google Shape;456;p26"/>
          <p:cNvSpPr txBox="1"/>
          <p:nvPr/>
        </p:nvSpPr>
        <p:spPr>
          <a:xfrm>
            <a:off x="8188075" y="67625"/>
            <a:ext cx="917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Oxanium"/>
                <a:ea typeface="Oxanium"/>
                <a:cs typeface="Oxanium"/>
                <a:sym typeface="Oxanium"/>
              </a:rPr>
              <a:t>HOTP</a:t>
            </a:r>
            <a:endParaRPr b="1" sz="2000">
              <a:solidFill>
                <a:srgbClr val="FFFFFF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grpSp>
        <p:nvGrpSpPr>
          <p:cNvPr id="457" name="Google Shape;457;p26"/>
          <p:cNvGrpSpPr/>
          <p:nvPr/>
        </p:nvGrpSpPr>
        <p:grpSpPr>
          <a:xfrm>
            <a:off x="910400" y="413050"/>
            <a:ext cx="3836100" cy="831300"/>
            <a:chOff x="910400" y="413050"/>
            <a:chExt cx="3836100" cy="831300"/>
          </a:xfrm>
        </p:grpSpPr>
        <p:sp>
          <p:nvSpPr>
            <p:cNvPr id="458" name="Google Shape;458;p26"/>
            <p:cNvSpPr txBox="1"/>
            <p:nvPr/>
          </p:nvSpPr>
          <p:spPr>
            <a:xfrm>
              <a:off x="910400" y="413050"/>
              <a:ext cx="1514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K: Derived Key</a:t>
              </a:r>
              <a:endParaRPr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H: HOTP Key</a:t>
              </a:r>
              <a:endParaRPr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</a:t>
              </a: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t: Enc(H, K)</a:t>
              </a:r>
              <a:endParaRPr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cxnSp>
          <p:nvCxnSpPr>
            <p:cNvPr id="459" name="Google Shape;459;p26"/>
            <p:cNvCxnSpPr>
              <a:endCxn id="447" idx="1"/>
            </p:cNvCxnSpPr>
            <p:nvPr/>
          </p:nvCxnSpPr>
          <p:spPr>
            <a:xfrm flipH="1" rot="10800000">
              <a:off x="2053400" y="962968"/>
              <a:ext cx="2693100" cy="79800"/>
            </a:xfrm>
            <a:prstGeom prst="straightConnector1">
              <a:avLst/>
            </a:prstGeom>
            <a:noFill/>
            <a:ln cap="flat" cmpd="sng" w="9525">
              <a:solidFill>
                <a:srgbClr val="F9CB9C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60" name="Google Shape;460;p26"/>
          <p:cNvGrpSpPr/>
          <p:nvPr/>
        </p:nvGrpSpPr>
        <p:grpSpPr>
          <a:xfrm>
            <a:off x="6220463" y="207575"/>
            <a:ext cx="1841100" cy="400200"/>
            <a:chOff x="6220463" y="207575"/>
            <a:chExt cx="1841100" cy="400200"/>
          </a:xfrm>
        </p:grpSpPr>
        <p:sp>
          <p:nvSpPr>
            <p:cNvPr id="461" name="Google Shape;461;p26"/>
            <p:cNvSpPr txBox="1"/>
            <p:nvPr/>
          </p:nvSpPr>
          <p:spPr>
            <a:xfrm>
              <a:off x="6547463" y="207575"/>
              <a:ext cx="1514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555555</a:t>
              </a:r>
              <a:endParaRPr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cxnSp>
          <p:nvCxnSpPr>
            <p:cNvPr id="462" name="Google Shape;462;p26"/>
            <p:cNvCxnSpPr>
              <a:stCxn id="461" idx="1"/>
              <a:endCxn id="444" idx="3"/>
            </p:cNvCxnSpPr>
            <p:nvPr/>
          </p:nvCxnSpPr>
          <p:spPr>
            <a:xfrm rot="10800000">
              <a:off x="6220463" y="407675"/>
              <a:ext cx="327000" cy="0"/>
            </a:xfrm>
            <a:prstGeom prst="straightConnector1">
              <a:avLst/>
            </a:prstGeom>
            <a:noFill/>
            <a:ln cap="flat" cmpd="sng" w="9525">
              <a:solidFill>
                <a:srgbClr val="F9CB9C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63" name="Google Shape;463;p26"/>
          <p:cNvGrpSpPr/>
          <p:nvPr/>
        </p:nvGrpSpPr>
        <p:grpSpPr>
          <a:xfrm>
            <a:off x="5663888" y="1873413"/>
            <a:ext cx="2397600" cy="400200"/>
            <a:chOff x="5663888" y="1873413"/>
            <a:chExt cx="2397600" cy="400200"/>
          </a:xfrm>
        </p:grpSpPr>
        <p:sp>
          <p:nvSpPr>
            <p:cNvPr id="464" name="Google Shape;464;p26"/>
            <p:cNvSpPr txBox="1"/>
            <p:nvPr/>
          </p:nvSpPr>
          <p:spPr>
            <a:xfrm>
              <a:off x="6547388" y="1873413"/>
              <a:ext cx="1514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333333</a:t>
              </a:r>
              <a:endParaRPr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cxnSp>
          <p:nvCxnSpPr>
            <p:cNvPr id="465" name="Google Shape;465;p26"/>
            <p:cNvCxnSpPr>
              <a:stCxn id="464" idx="1"/>
              <a:endCxn id="432" idx="3"/>
            </p:cNvCxnSpPr>
            <p:nvPr/>
          </p:nvCxnSpPr>
          <p:spPr>
            <a:xfrm rot="10800000">
              <a:off x="5663888" y="2073513"/>
              <a:ext cx="883500" cy="0"/>
            </a:xfrm>
            <a:prstGeom prst="straightConnector1">
              <a:avLst/>
            </a:prstGeom>
            <a:noFill/>
            <a:ln cap="flat" cmpd="sng" w="9525">
              <a:solidFill>
                <a:srgbClr val="F9CB9C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66" name="Google Shape;466;p26"/>
          <p:cNvGrpSpPr/>
          <p:nvPr/>
        </p:nvGrpSpPr>
        <p:grpSpPr>
          <a:xfrm>
            <a:off x="2877938" y="962863"/>
            <a:ext cx="1868700" cy="603000"/>
            <a:chOff x="2877938" y="962863"/>
            <a:chExt cx="1868700" cy="603000"/>
          </a:xfrm>
        </p:grpSpPr>
        <p:sp>
          <p:nvSpPr>
            <p:cNvPr id="467" name="Google Shape;467;p26"/>
            <p:cNvSpPr txBox="1"/>
            <p:nvPr/>
          </p:nvSpPr>
          <p:spPr>
            <a:xfrm>
              <a:off x="2877938" y="1165663"/>
              <a:ext cx="1514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Δ=-222222</a:t>
              </a:r>
              <a:endParaRPr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cxnSp>
          <p:nvCxnSpPr>
            <p:cNvPr id="468" name="Google Shape;468;p26"/>
            <p:cNvCxnSpPr>
              <a:stCxn id="467" idx="3"/>
              <a:endCxn id="447" idx="1"/>
            </p:cNvCxnSpPr>
            <p:nvPr/>
          </p:nvCxnSpPr>
          <p:spPr>
            <a:xfrm flipH="1" rot="10800000">
              <a:off x="4392038" y="962863"/>
              <a:ext cx="354600" cy="402900"/>
            </a:xfrm>
            <a:prstGeom prst="straightConnector1">
              <a:avLst/>
            </a:prstGeom>
            <a:noFill/>
            <a:ln cap="flat" cmpd="sng" w="9525">
              <a:solidFill>
                <a:srgbClr val="F9CB9C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69" name="Google Shape;469;p26"/>
          <p:cNvGrpSpPr/>
          <p:nvPr/>
        </p:nvGrpSpPr>
        <p:grpSpPr>
          <a:xfrm>
            <a:off x="6220350" y="3431550"/>
            <a:ext cx="2282100" cy="615600"/>
            <a:chOff x="6220350" y="3431550"/>
            <a:chExt cx="2282100" cy="615600"/>
          </a:xfrm>
        </p:grpSpPr>
        <p:sp>
          <p:nvSpPr>
            <p:cNvPr id="470" name="Google Shape;470;p26"/>
            <p:cNvSpPr txBox="1"/>
            <p:nvPr/>
          </p:nvSpPr>
          <p:spPr>
            <a:xfrm>
              <a:off x="6988350" y="3431550"/>
              <a:ext cx="1514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H: Dec(ct, K)</a:t>
              </a:r>
              <a:endParaRPr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Next: 888888</a:t>
              </a:r>
              <a:endParaRPr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cxnSp>
          <p:nvCxnSpPr>
            <p:cNvPr id="471" name="Google Shape;471;p26"/>
            <p:cNvCxnSpPr>
              <a:stCxn id="470" idx="1"/>
              <a:endCxn id="449" idx="3"/>
            </p:cNvCxnSpPr>
            <p:nvPr/>
          </p:nvCxnSpPr>
          <p:spPr>
            <a:xfrm rot="10800000">
              <a:off x="6220350" y="3739350"/>
              <a:ext cx="768000" cy="0"/>
            </a:xfrm>
            <a:prstGeom prst="straightConnector1">
              <a:avLst/>
            </a:prstGeom>
            <a:noFill/>
            <a:ln cap="flat" cmpd="sng" w="9525">
              <a:solidFill>
                <a:srgbClr val="F9CB9C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72" name="Google Shape;472;p26"/>
          <p:cNvGrpSpPr/>
          <p:nvPr/>
        </p:nvGrpSpPr>
        <p:grpSpPr>
          <a:xfrm>
            <a:off x="5663863" y="4094513"/>
            <a:ext cx="2524200" cy="400200"/>
            <a:chOff x="5663863" y="4094513"/>
            <a:chExt cx="2524200" cy="400200"/>
          </a:xfrm>
        </p:grpSpPr>
        <p:sp>
          <p:nvSpPr>
            <p:cNvPr id="473" name="Google Shape;473;p26"/>
            <p:cNvSpPr txBox="1"/>
            <p:nvPr/>
          </p:nvSpPr>
          <p:spPr>
            <a:xfrm>
              <a:off x="6673963" y="4094513"/>
              <a:ext cx="1514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Δ=-555555</a:t>
              </a:r>
              <a:endParaRPr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cxnSp>
          <p:nvCxnSpPr>
            <p:cNvPr id="474" name="Google Shape;474;p26"/>
            <p:cNvCxnSpPr>
              <a:stCxn id="473" idx="1"/>
              <a:endCxn id="439" idx="3"/>
            </p:cNvCxnSpPr>
            <p:nvPr/>
          </p:nvCxnSpPr>
          <p:spPr>
            <a:xfrm rot="10800000">
              <a:off x="5663863" y="4294613"/>
              <a:ext cx="1010100" cy="0"/>
            </a:xfrm>
            <a:prstGeom prst="straightConnector1">
              <a:avLst/>
            </a:prstGeom>
            <a:noFill/>
            <a:ln cap="flat" cmpd="sng" w="9525">
              <a:solidFill>
                <a:srgbClr val="F9CB9C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7"/>
          <p:cNvSpPr txBox="1"/>
          <p:nvPr/>
        </p:nvSpPr>
        <p:spPr>
          <a:xfrm>
            <a:off x="851526" y="2246400"/>
            <a:ext cx="74409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Other Factors:</a:t>
            </a:r>
            <a:endParaRPr b="1" sz="36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0" name="Google Shape;480;p27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481" name="Google Shape;48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7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483" name="Google Shape;48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1551" y="668562"/>
            <a:ext cx="3220923" cy="3806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8"/>
          <p:cNvSpPr txBox="1"/>
          <p:nvPr/>
        </p:nvSpPr>
        <p:spPr>
          <a:xfrm>
            <a:off x="525000" y="381625"/>
            <a:ext cx="80940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Entropy &amp; Brute Force</a:t>
            </a:r>
            <a:endParaRPr b="1" sz="36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9" name="Google Shape;489;p28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490" name="Google Shape;49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28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92" name="Google Shape;492;p28"/>
          <p:cNvSpPr txBox="1"/>
          <p:nvPr/>
        </p:nvSpPr>
        <p:spPr>
          <a:xfrm>
            <a:off x="2689589" y="1642914"/>
            <a:ext cx="2442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9CB9C"/>
                </a:solidFill>
                <a:latin typeface="Oxanium"/>
                <a:ea typeface="Oxanium"/>
                <a:cs typeface="Oxanium"/>
                <a:sym typeface="Oxanium"/>
              </a:rPr>
              <a:t>PBKDF</a:t>
            </a:r>
            <a:endParaRPr b="1" sz="2000">
              <a:solidFill>
                <a:srgbClr val="F9CB9C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493" name="Google Shape;493;p28"/>
          <p:cNvSpPr txBox="1"/>
          <p:nvPr/>
        </p:nvSpPr>
        <p:spPr>
          <a:xfrm>
            <a:off x="2689599" y="2000850"/>
            <a:ext cx="46884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DK	= PBKDF2(PRF, Password, Salt, Rounds, dkLen)</a:t>
            </a:r>
            <a:endParaRPr b="1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94" name="Google Shape;494;p28"/>
          <p:cNvSpPr/>
          <p:nvPr/>
        </p:nvSpPr>
        <p:spPr>
          <a:xfrm>
            <a:off x="1645101" y="1732564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5" name="Google Shape;495;p28"/>
          <p:cNvCxnSpPr>
            <a:stCxn id="494" idx="6"/>
            <a:endCxn id="492" idx="1"/>
          </p:cNvCxnSpPr>
          <p:nvPr/>
        </p:nvCxnSpPr>
        <p:spPr>
          <a:xfrm flipH="1" rot="10800000">
            <a:off x="2461701" y="1906864"/>
            <a:ext cx="228000" cy="234000"/>
          </a:xfrm>
          <a:prstGeom prst="bentConnector3">
            <a:avLst>
              <a:gd fmla="val 49976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6" name="Google Shape;496;p28"/>
          <p:cNvCxnSpPr>
            <a:stCxn id="494" idx="6"/>
            <a:endCxn id="493" idx="1"/>
          </p:cNvCxnSpPr>
          <p:nvPr/>
        </p:nvCxnSpPr>
        <p:spPr>
          <a:xfrm>
            <a:off x="2461701" y="2140864"/>
            <a:ext cx="228000" cy="177300"/>
          </a:xfrm>
          <a:prstGeom prst="bentConnector3">
            <a:avLst>
              <a:gd fmla="val 49978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7" name="Google Shape;497;p28"/>
          <p:cNvSpPr txBox="1"/>
          <p:nvPr/>
        </p:nvSpPr>
        <p:spPr>
          <a:xfrm>
            <a:off x="2689589" y="2818701"/>
            <a:ext cx="2442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9CB9C"/>
                </a:solidFill>
                <a:latin typeface="Oxanium"/>
                <a:ea typeface="Oxanium"/>
                <a:cs typeface="Oxanium"/>
                <a:sym typeface="Oxanium"/>
              </a:rPr>
              <a:t>MFKDF</a:t>
            </a:r>
            <a:endParaRPr b="1" sz="2000">
              <a:solidFill>
                <a:srgbClr val="F9CB9C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498" name="Google Shape;498;p28"/>
          <p:cNvSpPr txBox="1"/>
          <p:nvPr/>
        </p:nvSpPr>
        <p:spPr>
          <a:xfrm>
            <a:off x="2689599" y="3176625"/>
            <a:ext cx="48093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DK	= MFAKDF(PRF, [f1,f2,...fn], Rounds, dkLen)</a:t>
            </a:r>
            <a:endParaRPr b="1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= PBKDF2(PRF, f1⋅f2⋅f3, Salt, Rounds, dkLen)</a:t>
            </a:r>
            <a:endParaRPr b="1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99" name="Google Shape;499;p28"/>
          <p:cNvSpPr/>
          <p:nvPr/>
        </p:nvSpPr>
        <p:spPr>
          <a:xfrm>
            <a:off x="1645101" y="2908351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0" name="Google Shape;500;p28"/>
          <p:cNvCxnSpPr>
            <a:stCxn id="499" idx="6"/>
            <a:endCxn id="497" idx="1"/>
          </p:cNvCxnSpPr>
          <p:nvPr/>
        </p:nvCxnSpPr>
        <p:spPr>
          <a:xfrm flipH="1" rot="10800000">
            <a:off x="2461701" y="3082651"/>
            <a:ext cx="228000" cy="234000"/>
          </a:xfrm>
          <a:prstGeom prst="bentConnector3">
            <a:avLst>
              <a:gd fmla="val 49976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1" name="Google Shape;501;p28"/>
          <p:cNvCxnSpPr>
            <a:stCxn id="499" idx="6"/>
            <a:endCxn id="498" idx="1"/>
          </p:cNvCxnSpPr>
          <p:nvPr/>
        </p:nvCxnSpPr>
        <p:spPr>
          <a:xfrm>
            <a:off x="2461701" y="3316651"/>
            <a:ext cx="228000" cy="177300"/>
          </a:xfrm>
          <a:prstGeom prst="bentConnector3">
            <a:avLst>
              <a:gd fmla="val 49978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2" name="Google Shape;502;p28"/>
          <p:cNvSpPr/>
          <p:nvPr/>
        </p:nvSpPr>
        <p:spPr>
          <a:xfrm>
            <a:off x="1884240" y="1943514"/>
            <a:ext cx="338325" cy="394721"/>
          </a:xfrm>
          <a:custGeom>
            <a:rect b="b" l="l" r="r" t="t"/>
            <a:pathLst>
              <a:path extrusionOk="0" h="9310" w="8147">
                <a:moveTo>
                  <a:pt x="2037" y="5928"/>
                </a:moveTo>
                <a:cubicBezTo>
                  <a:pt x="2236" y="5928"/>
                  <a:pt x="2401" y="6091"/>
                  <a:pt x="2401" y="6292"/>
                </a:cubicBezTo>
                <a:lnTo>
                  <a:pt x="2401" y="6292"/>
                </a:lnTo>
                <a:cubicBezTo>
                  <a:pt x="2401" y="6491"/>
                  <a:pt x="2236" y="6655"/>
                  <a:pt x="2037" y="6655"/>
                </a:cubicBezTo>
                <a:cubicBezTo>
                  <a:pt x="1836" y="6655"/>
                  <a:pt x="1673" y="6491"/>
                  <a:pt x="1673" y="6292"/>
                </a:cubicBezTo>
                <a:lnTo>
                  <a:pt x="1673" y="6292"/>
                </a:lnTo>
                <a:cubicBezTo>
                  <a:pt x="1673" y="6089"/>
                  <a:pt x="1835" y="5928"/>
                  <a:pt x="2037" y="5928"/>
                </a:cubicBezTo>
                <a:close/>
                <a:moveTo>
                  <a:pt x="3036" y="6292"/>
                </a:moveTo>
                <a:lnTo>
                  <a:pt x="3036" y="6292"/>
                </a:lnTo>
                <a:cubicBezTo>
                  <a:pt x="3036" y="6491"/>
                  <a:pt x="3201" y="6655"/>
                  <a:pt x="3400" y="6655"/>
                </a:cubicBezTo>
                <a:cubicBezTo>
                  <a:pt x="3601" y="6655"/>
                  <a:pt x="3764" y="6491"/>
                  <a:pt x="3764" y="6292"/>
                </a:cubicBezTo>
                <a:lnTo>
                  <a:pt x="3764" y="6292"/>
                </a:lnTo>
                <a:cubicBezTo>
                  <a:pt x="3764" y="6091"/>
                  <a:pt x="3601" y="5928"/>
                  <a:pt x="3400" y="5928"/>
                </a:cubicBezTo>
                <a:cubicBezTo>
                  <a:pt x="3201" y="5928"/>
                  <a:pt x="3036" y="6089"/>
                  <a:pt x="3036" y="6292"/>
                </a:cubicBezTo>
                <a:close/>
                <a:moveTo>
                  <a:pt x="4401" y="6292"/>
                </a:moveTo>
                <a:lnTo>
                  <a:pt x="4401" y="6292"/>
                </a:lnTo>
                <a:cubicBezTo>
                  <a:pt x="4401" y="6491"/>
                  <a:pt x="4564" y="6655"/>
                  <a:pt x="4764" y="6655"/>
                </a:cubicBezTo>
                <a:cubicBezTo>
                  <a:pt x="4964" y="6655"/>
                  <a:pt x="5128" y="6491"/>
                  <a:pt x="5128" y="6292"/>
                </a:cubicBezTo>
                <a:lnTo>
                  <a:pt x="5128" y="6292"/>
                </a:lnTo>
                <a:cubicBezTo>
                  <a:pt x="5128" y="6091"/>
                  <a:pt x="4964" y="5928"/>
                  <a:pt x="4764" y="5928"/>
                </a:cubicBezTo>
                <a:cubicBezTo>
                  <a:pt x="4564" y="5928"/>
                  <a:pt x="4401" y="6089"/>
                  <a:pt x="4401" y="6292"/>
                </a:cubicBezTo>
                <a:close/>
                <a:moveTo>
                  <a:pt x="5783" y="6292"/>
                </a:moveTo>
                <a:lnTo>
                  <a:pt x="5783" y="6292"/>
                </a:lnTo>
                <a:cubicBezTo>
                  <a:pt x="5783" y="6491"/>
                  <a:pt x="5945" y="6655"/>
                  <a:pt x="6146" y="6655"/>
                </a:cubicBezTo>
                <a:cubicBezTo>
                  <a:pt x="6345" y="6655"/>
                  <a:pt x="6510" y="6491"/>
                  <a:pt x="6510" y="6292"/>
                </a:cubicBezTo>
                <a:lnTo>
                  <a:pt x="6510" y="6292"/>
                </a:lnTo>
                <a:cubicBezTo>
                  <a:pt x="6510" y="6091"/>
                  <a:pt x="6345" y="5928"/>
                  <a:pt x="6146" y="5928"/>
                </a:cubicBezTo>
                <a:cubicBezTo>
                  <a:pt x="5945" y="5928"/>
                  <a:pt x="5783" y="6089"/>
                  <a:pt x="5783" y="6292"/>
                </a:cubicBezTo>
                <a:close/>
                <a:moveTo>
                  <a:pt x="7419" y="6219"/>
                </a:moveTo>
                <a:lnTo>
                  <a:pt x="7419" y="4873"/>
                </a:lnTo>
                <a:cubicBezTo>
                  <a:pt x="7419" y="4472"/>
                  <a:pt x="7093" y="4146"/>
                  <a:pt x="6692" y="4146"/>
                </a:cubicBezTo>
                <a:lnTo>
                  <a:pt x="1455" y="4146"/>
                </a:lnTo>
                <a:cubicBezTo>
                  <a:pt x="1052" y="4146"/>
                  <a:pt x="728" y="4472"/>
                  <a:pt x="728" y="4873"/>
                </a:cubicBezTo>
                <a:lnTo>
                  <a:pt x="728" y="7855"/>
                </a:lnTo>
                <a:cubicBezTo>
                  <a:pt x="728" y="8257"/>
                  <a:pt x="1052" y="8583"/>
                  <a:pt x="1455" y="8583"/>
                </a:cubicBezTo>
                <a:lnTo>
                  <a:pt x="6692" y="8583"/>
                </a:lnTo>
                <a:cubicBezTo>
                  <a:pt x="7093" y="8583"/>
                  <a:pt x="7419" y="8257"/>
                  <a:pt x="7419" y="7855"/>
                </a:cubicBezTo>
                <a:cubicBezTo>
                  <a:pt x="7419" y="7655"/>
                  <a:pt x="7582" y="7492"/>
                  <a:pt x="7783" y="7492"/>
                </a:cubicBezTo>
                <a:cubicBezTo>
                  <a:pt x="7982" y="7492"/>
                  <a:pt x="8146" y="7655"/>
                  <a:pt x="8146" y="7855"/>
                </a:cubicBezTo>
                <a:cubicBezTo>
                  <a:pt x="8146" y="8657"/>
                  <a:pt x="7493" y="9310"/>
                  <a:pt x="6692" y="9310"/>
                </a:cubicBezTo>
                <a:lnTo>
                  <a:pt x="1455" y="9310"/>
                </a:lnTo>
                <a:cubicBezTo>
                  <a:pt x="652" y="9310"/>
                  <a:pt x="0" y="8657"/>
                  <a:pt x="0" y="7855"/>
                </a:cubicBezTo>
                <a:lnTo>
                  <a:pt x="0" y="4873"/>
                </a:lnTo>
                <a:cubicBezTo>
                  <a:pt x="0" y="4072"/>
                  <a:pt x="652" y="3419"/>
                  <a:pt x="1455" y="3419"/>
                </a:cubicBezTo>
                <a:lnTo>
                  <a:pt x="1891" y="3419"/>
                </a:lnTo>
                <a:lnTo>
                  <a:pt x="1891" y="2137"/>
                </a:lnTo>
                <a:cubicBezTo>
                  <a:pt x="1891" y="959"/>
                  <a:pt x="2869" y="0"/>
                  <a:pt x="4073" y="0"/>
                </a:cubicBezTo>
                <a:cubicBezTo>
                  <a:pt x="5276" y="0"/>
                  <a:pt x="6255" y="959"/>
                  <a:pt x="6255" y="2137"/>
                </a:cubicBezTo>
                <a:lnTo>
                  <a:pt x="6255" y="3419"/>
                </a:lnTo>
                <a:lnTo>
                  <a:pt x="6692" y="3419"/>
                </a:lnTo>
                <a:cubicBezTo>
                  <a:pt x="7493" y="3419"/>
                  <a:pt x="8146" y="4072"/>
                  <a:pt x="8146" y="4873"/>
                </a:cubicBezTo>
                <a:lnTo>
                  <a:pt x="8146" y="6219"/>
                </a:lnTo>
                <a:cubicBezTo>
                  <a:pt x="8146" y="6418"/>
                  <a:pt x="7982" y="6583"/>
                  <a:pt x="7783" y="6583"/>
                </a:cubicBezTo>
                <a:cubicBezTo>
                  <a:pt x="7582" y="6583"/>
                  <a:pt x="7419" y="6418"/>
                  <a:pt x="7419" y="6219"/>
                </a:cubicBezTo>
                <a:close/>
                <a:moveTo>
                  <a:pt x="2619" y="3419"/>
                </a:moveTo>
                <a:lnTo>
                  <a:pt x="5528" y="3419"/>
                </a:lnTo>
                <a:lnTo>
                  <a:pt x="5528" y="2137"/>
                </a:lnTo>
                <a:cubicBezTo>
                  <a:pt x="5528" y="1361"/>
                  <a:pt x="4875" y="728"/>
                  <a:pt x="4073" y="728"/>
                </a:cubicBezTo>
                <a:cubicBezTo>
                  <a:pt x="3270" y="728"/>
                  <a:pt x="2619" y="1361"/>
                  <a:pt x="2619" y="2137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8"/>
          <p:cNvSpPr/>
          <p:nvPr/>
        </p:nvSpPr>
        <p:spPr>
          <a:xfrm>
            <a:off x="1884244" y="3147484"/>
            <a:ext cx="338318" cy="338317"/>
          </a:xfrm>
          <a:custGeom>
            <a:rect b="b" l="l" r="r" t="t"/>
            <a:pathLst>
              <a:path extrusionOk="0" h="9304" w="9313">
                <a:moveTo>
                  <a:pt x="8623" y="1490"/>
                </a:moveTo>
                <a:cubicBezTo>
                  <a:pt x="8329" y="1360"/>
                  <a:pt x="7899" y="1210"/>
                  <a:pt x="7412" y="1162"/>
                </a:cubicBezTo>
                <a:cubicBezTo>
                  <a:pt x="7281" y="500"/>
                  <a:pt x="6694" y="0"/>
                  <a:pt x="5995" y="0"/>
                </a:cubicBezTo>
                <a:lnTo>
                  <a:pt x="5989" y="0"/>
                </a:lnTo>
                <a:lnTo>
                  <a:pt x="5983" y="0"/>
                </a:lnTo>
                <a:cubicBezTo>
                  <a:pt x="5339" y="0"/>
                  <a:pt x="4790" y="425"/>
                  <a:pt x="4607" y="1010"/>
                </a:cubicBezTo>
                <a:cubicBezTo>
                  <a:pt x="4572" y="995"/>
                  <a:pt x="4536" y="980"/>
                  <a:pt x="4502" y="967"/>
                </a:cubicBezTo>
                <a:cubicBezTo>
                  <a:pt x="4078" y="806"/>
                  <a:pt x="3598" y="908"/>
                  <a:pt x="3278" y="1228"/>
                </a:cubicBezTo>
                <a:lnTo>
                  <a:pt x="2251" y="2250"/>
                </a:lnTo>
                <a:cubicBezTo>
                  <a:pt x="1916" y="2583"/>
                  <a:pt x="1820" y="3097"/>
                  <a:pt x="2011" y="3526"/>
                </a:cubicBezTo>
                <a:cubicBezTo>
                  <a:pt x="2040" y="3593"/>
                  <a:pt x="2073" y="3658"/>
                  <a:pt x="2105" y="3724"/>
                </a:cubicBezTo>
                <a:lnTo>
                  <a:pt x="107" y="5718"/>
                </a:lnTo>
                <a:cubicBezTo>
                  <a:pt x="40" y="5788"/>
                  <a:pt x="0" y="5878"/>
                  <a:pt x="0" y="5974"/>
                </a:cubicBezTo>
                <a:lnTo>
                  <a:pt x="0" y="7291"/>
                </a:lnTo>
                <a:cubicBezTo>
                  <a:pt x="0" y="7491"/>
                  <a:pt x="163" y="7654"/>
                  <a:pt x="364" y="7654"/>
                </a:cubicBezTo>
                <a:lnTo>
                  <a:pt x="1670" y="7654"/>
                </a:lnTo>
                <a:cubicBezTo>
                  <a:pt x="1871" y="7654"/>
                  <a:pt x="2034" y="7491"/>
                  <a:pt x="2034" y="7291"/>
                </a:cubicBezTo>
                <a:lnTo>
                  <a:pt x="2034" y="6800"/>
                </a:lnTo>
                <a:lnTo>
                  <a:pt x="2510" y="6800"/>
                </a:lnTo>
                <a:cubicBezTo>
                  <a:pt x="2709" y="6800"/>
                  <a:pt x="2873" y="6636"/>
                  <a:pt x="2873" y="6437"/>
                </a:cubicBezTo>
                <a:lnTo>
                  <a:pt x="2873" y="5637"/>
                </a:lnTo>
                <a:cubicBezTo>
                  <a:pt x="2873" y="5436"/>
                  <a:pt x="2709" y="5273"/>
                  <a:pt x="2510" y="5273"/>
                </a:cubicBezTo>
                <a:cubicBezTo>
                  <a:pt x="2309" y="5273"/>
                  <a:pt x="2146" y="5436"/>
                  <a:pt x="2146" y="5637"/>
                </a:cubicBezTo>
                <a:lnTo>
                  <a:pt x="2146" y="6073"/>
                </a:lnTo>
                <a:lnTo>
                  <a:pt x="1673" y="6073"/>
                </a:lnTo>
                <a:cubicBezTo>
                  <a:pt x="1472" y="6073"/>
                  <a:pt x="1309" y="6236"/>
                  <a:pt x="1309" y="6437"/>
                </a:cubicBezTo>
                <a:lnTo>
                  <a:pt x="1309" y="6927"/>
                </a:lnTo>
                <a:lnTo>
                  <a:pt x="729" y="6927"/>
                </a:lnTo>
                <a:lnTo>
                  <a:pt x="729" y="6125"/>
                </a:lnTo>
                <a:lnTo>
                  <a:pt x="2800" y="4053"/>
                </a:lnTo>
                <a:cubicBezTo>
                  <a:pt x="2843" y="4009"/>
                  <a:pt x="2875" y="3957"/>
                  <a:pt x="2892" y="3895"/>
                </a:cubicBezTo>
                <a:lnTo>
                  <a:pt x="2896" y="3884"/>
                </a:lnTo>
                <a:cubicBezTo>
                  <a:pt x="2924" y="3789"/>
                  <a:pt x="2911" y="3687"/>
                  <a:pt x="2863" y="3602"/>
                </a:cubicBezTo>
                <a:cubicBezTo>
                  <a:pt x="2795" y="3481"/>
                  <a:pt x="2731" y="3356"/>
                  <a:pt x="2674" y="3226"/>
                </a:cubicBezTo>
                <a:cubicBezTo>
                  <a:pt x="2606" y="3071"/>
                  <a:pt x="2640" y="2885"/>
                  <a:pt x="2764" y="2764"/>
                </a:cubicBezTo>
                <a:lnTo>
                  <a:pt x="3791" y="1740"/>
                </a:lnTo>
                <a:cubicBezTo>
                  <a:pt x="3909" y="1622"/>
                  <a:pt x="4088" y="1586"/>
                  <a:pt x="4243" y="1644"/>
                </a:cubicBezTo>
                <a:cubicBezTo>
                  <a:pt x="4521" y="1749"/>
                  <a:pt x="4773" y="1884"/>
                  <a:pt x="4994" y="2041"/>
                </a:cubicBezTo>
                <a:cubicBezTo>
                  <a:pt x="4920" y="2197"/>
                  <a:pt x="4878" y="2367"/>
                  <a:pt x="4878" y="2543"/>
                </a:cubicBezTo>
                <a:lnTo>
                  <a:pt x="4878" y="2717"/>
                </a:lnTo>
                <a:lnTo>
                  <a:pt x="4553" y="2393"/>
                </a:lnTo>
                <a:cubicBezTo>
                  <a:pt x="4411" y="2250"/>
                  <a:pt x="4179" y="2250"/>
                  <a:pt x="4038" y="2393"/>
                </a:cubicBezTo>
                <a:cubicBezTo>
                  <a:pt x="3896" y="2534"/>
                  <a:pt x="3896" y="2765"/>
                  <a:pt x="4038" y="2908"/>
                </a:cubicBezTo>
                <a:lnTo>
                  <a:pt x="4693" y="3562"/>
                </a:lnTo>
                <a:cubicBezTo>
                  <a:pt x="4745" y="3615"/>
                  <a:pt x="4809" y="3647"/>
                  <a:pt x="4876" y="3660"/>
                </a:cubicBezTo>
                <a:lnTo>
                  <a:pt x="4876" y="3999"/>
                </a:lnTo>
                <a:cubicBezTo>
                  <a:pt x="4876" y="4236"/>
                  <a:pt x="4949" y="4461"/>
                  <a:pt x="5078" y="4650"/>
                </a:cubicBezTo>
                <a:lnTo>
                  <a:pt x="4859" y="4872"/>
                </a:lnTo>
                <a:cubicBezTo>
                  <a:pt x="4737" y="4992"/>
                  <a:pt x="4553" y="5027"/>
                  <a:pt x="4393" y="4962"/>
                </a:cubicBezTo>
                <a:cubicBezTo>
                  <a:pt x="4300" y="4924"/>
                  <a:pt x="4114" y="4840"/>
                  <a:pt x="3921" y="4722"/>
                </a:cubicBezTo>
                <a:cubicBezTo>
                  <a:pt x="3749" y="4617"/>
                  <a:pt x="3525" y="4671"/>
                  <a:pt x="3420" y="4842"/>
                </a:cubicBezTo>
                <a:cubicBezTo>
                  <a:pt x="3314" y="5013"/>
                  <a:pt x="3369" y="5237"/>
                  <a:pt x="3539" y="5341"/>
                </a:cubicBezTo>
                <a:cubicBezTo>
                  <a:pt x="3714" y="5449"/>
                  <a:pt x="3918" y="5552"/>
                  <a:pt x="4113" y="5635"/>
                </a:cubicBezTo>
                <a:cubicBezTo>
                  <a:pt x="4257" y="5695"/>
                  <a:pt x="4409" y="5724"/>
                  <a:pt x="4558" y="5724"/>
                </a:cubicBezTo>
                <a:cubicBezTo>
                  <a:pt x="4856" y="5724"/>
                  <a:pt x="5150" y="5608"/>
                  <a:pt x="5369" y="5388"/>
                </a:cubicBezTo>
                <a:lnTo>
                  <a:pt x="5663" y="5094"/>
                </a:lnTo>
                <a:cubicBezTo>
                  <a:pt x="5727" y="5119"/>
                  <a:pt x="5793" y="5142"/>
                  <a:pt x="5857" y="5162"/>
                </a:cubicBezTo>
                <a:lnTo>
                  <a:pt x="5857" y="8032"/>
                </a:lnTo>
                <a:cubicBezTo>
                  <a:pt x="5857" y="8130"/>
                  <a:pt x="5894" y="8221"/>
                  <a:pt x="5964" y="8291"/>
                </a:cubicBezTo>
                <a:lnTo>
                  <a:pt x="6873" y="9198"/>
                </a:lnTo>
                <a:cubicBezTo>
                  <a:pt x="6942" y="9266"/>
                  <a:pt x="7033" y="9304"/>
                  <a:pt x="7129" y="9304"/>
                </a:cubicBezTo>
                <a:lnTo>
                  <a:pt x="7131" y="9304"/>
                </a:lnTo>
                <a:cubicBezTo>
                  <a:pt x="7227" y="9304"/>
                  <a:pt x="7320" y="9263"/>
                  <a:pt x="7390" y="9195"/>
                </a:cubicBezTo>
                <a:lnTo>
                  <a:pt x="8280" y="8287"/>
                </a:lnTo>
                <a:cubicBezTo>
                  <a:pt x="8418" y="8146"/>
                  <a:pt x="8418" y="7920"/>
                  <a:pt x="8280" y="7778"/>
                </a:cubicBezTo>
                <a:lnTo>
                  <a:pt x="7969" y="7458"/>
                </a:lnTo>
                <a:lnTo>
                  <a:pt x="8296" y="7135"/>
                </a:lnTo>
                <a:cubicBezTo>
                  <a:pt x="8366" y="7065"/>
                  <a:pt x="8404" y="6972"/>
                  <a:pt x="8404" y="6875"/>
                </a:cubicBezTo>
                <a:cubicBezTo>
                  <a:pt x="8404" y="6776"/>
                  <a:pt x="8364" y="6684"/>
                  <a:pt x="8295" y="6616"/>
                </a:cubicBezTo>
                <a:lnTo>
                  <a:pt x="7711" y="6044"/>
                </a:lnTo>
                <a:cubicBezTo>
                  <a:pt x="7567" y="5903"/>
                  <a:pt x="7339" y="5906"/>
                  <a:pt x="7196" y="6048"/>
                </a:cubicBezTo>
                <a:cubicBezTo>
                  <a:pt x="7057" y="6192"/>
                  <a:pt x="7058" y="6422"/>
                  <a:pt x="7202" y="6563"/>
                </a:cubicBezTo>
                <a:lnTo>
                  <a:pt x="7522" y="6877"/>
                </a:lnTo>
                <a:lnTo>
                  <a:pt x="7201" y="7196"/>
                </a:lnTo>
                <a:cubicBezTo>
                  <a:pt x="7058" y="7336"/>
                  <a:pt x="7057" y="7565"/>
                  <a:pt x="7196" y="7709"/>
                </a:cubicBezTo>
                <a:lnTo>
                  <a:pt x="7510" y="8032"/>
                </a:lnTo>
                <a:lnTo>
                  <a:pt x="7125" y="8425"/>
                </a:lnTo>
                <a:lnTo>
                  <a:pt x="6582" y="7884"/>
                </a:lnTo>
                <a:lnTo>
                  <a:pt x="6582" y="4905"/>
                </a:lnTo>
                <a:cubicBezTo>
                  <a:pt x="6582" y="4810"/>
                  <a:pt x="6543" y="4717"/>
                  <a:pt x="6478" y="4650"/>
                </a:cubicBezTo>
                <a:lnTo>
                  <a:pt x="6460" y="4633"/>
                </a:lnTo>
                <a:cubicBezTo>
                  <a:pt x="6415" y="4585"/>
                  <a:pt x="6357" y="4553"/>
                  <a:pt x="6294" y="4536"/>
                </a:cubicBezTo>
                <a:cubicBezTo>
                  <a:pt x="6153" y="4498"/>
                  <a:pt x="6009" y="4451"/>
                  <a:pt x="5867" y="4396"/>
                </a:cubicBezTo>
                <a:cubicBezTo>
                  <a:pt x="5707" y="4335"/>
                  <a:pt x="5601" y="4176"/>
                  <a:pt x="5601" y="4002"/>
                </a:cubicBezTo>
                <a:lnTo>
                  <a:pt x="5601" y="2546"/>
                </a:lnTo>
                <a:cubicBezTo>
                  <a:pt x="5601" y="2378"/>
                  <a:pt x="5702" y="2223"/>
                  <a:pt x="5857" y="2154"/>
                </a:cubicBezTo>
                <a:cubicBezTo>
                  <a:pt x="6069" y="2058"/>
                  <a:pt x="6369" y="1949"/>
                  <a:pt x="6709" y="1898"/>
                </a:cubicBezTo>
                <a:lnTo>
                  <a:pt x="6709" y="2469"/>
                </a:lnTo>
                <a:lnTo>
                  <a:pt x="6636" y="2469"/>
                </a:lnTo>
                <a:cubicBezTo>
                  <a:pt x="6437" y="2469"/>
                  <a:pt x="6273" y="2633"/>
                  <a:pt x="6273" y="2832"/>
                </a:cubicBezTo>
                <a:cubicBezTo>
                  <a:pt x="6273" y="3033"/>
                  <a:pt x="6437" y="3196"/>
                  <a:pt x="6636" y="3196"/>
                </a:cubicBezTo>
                <a:lnTo>
                  <a:pt x="7545" y="3196"/>
                </a:lnTo>
                <a:cubicBezTo>
                  <a:pt x="7746" y="3196"/>
                  <a:pt x="7909" y="3033"/>
                  <a:pt x="7909" y="2832"/>
                </a:cubicBezTo>
                <a:cubicBezTo>
                  <a:pt x="7909" y="2633"/>
                  <a:pt x="7746" y="2469"/>
                  <a:pt x="7545" y="2469"/>
                </a:cubicBezTo>
                <a:lnTo>
                  <a:pt x="7436" y="2469"/>
                </a:lnTo>
                <a:lnTo>
                  <a:pt x="7436" y="1893"/>
                </a:lnTo>
                <a:cubicBezTo>
                  <a:pt x="7791" y="1942"/>
                  <a:pt x="8105" y="2053"/>
                  <a:pt x="8329" y="2150"/>
                </a:cubicBezTo>
                <a:cubicBezTo>
                  <a:pt x="8482" y="2218"/>
                  <a:pt x="8583" y="2371"/>
                  <a:pt x="8583" y="2540"/>
                </a:cubicBezTo>
                <a:lnTo>
                  <a:pt x="8583" y="4015"/>
                </a:lnTo>
                <a:cubicBezTo>
                  <a:pt x="8583" y="4185"/>
                  <a:pt x="8473" y="4344"/>
                  <a:pt x="8313" y="4410"/>
                </a:cubicBezTo>
                <a:cubicBezTo>
                  <a:pt x="8153" y="4476"/>
                  <a:pt x="7989" y="4531"/>
                  <a:pt x="7823" y="4569"/>
                </a:cubicBezTo>
                <a:cubicBezTo>
                  <a:pt x="7630" y="4616"/>
                  <a:pt x="7508" y="4812"/>
                  <a:pt x="7554" y="5007"/>
                </a:cubicBezTo>
                <a:cubicBezTo>
                  <a:pt x="7602" y="5202"/>
                  <a:pt x="7798" y="5324"/>
                  <a:pt x="7993" y="5276"/>
                </a:cubicBezTo>
                <a:cubicBezTo>
                  <a:pt x="8194" y="5226"/>
                  <a:pt x="8395" y="5161"/>
                  <a:pt x="8590" y="5081"/>
                </a:cubicBezTo>
                <a:cubicBezTo>
                  <a:pt x="9023" y="4902"/>
                  <a:pt x="9305" y="4483"/>
                  <a:pt x="9307" y="4015"/>
                </a:cubicBezTo>
                <a:lnTo>
                  <a:pt x="9307" y="2540"/>
                </a:lnTo>
                <a:cubicBezTo>
                  <a:pt x="9313" y="2087"/>
                  <a:pt x="9042" y="1673"/>
                  <a:pt x="8623" y="1490"/>
                </a:cubicBezTo>
                <a:close/>
                <a:moveTo>
                  <a:pt x="5560" y="1494"/>
                </a:moveTo>
                <a:lnTo>
                  <a:pt x="5506" y="1522"/>
                </a:lnTo>
                <a:cubicBezTo>
                  <a:pt x="5430" y="1463"/>
                  <a:pt x="5353" y="1410"/>
                  <a:pt x="5273" y="1359"/>
                </a:cubicBezTo>
                <a:cubicBezTo>
                  <a:pt x="5315" y="1004"/>
                  <a:pt x="5618" y="729"/>
                  <a:pt x="5983" y="729"/>
                </a:cubicBezTo>
                <a:lnTo>
                  <a:pt x="5989" y="729"/>
                </a:lnTo>
                <a:lnTo>
                  <a:pt x="5995" y="729"/>
                </a:lnTo>
                <a:cubicBezTo>
                  <a:pt x="6294" y="729"/>
                  <a:pt x="6553" y="914"/>
                  <a:pt x="6658" y="1177"/>
                </a:cubicBezTo>
                <a:cubicBezTo>
                  <a:pt x="6214" y="1235"/>
                  <a:pt x="5829" y="1375"/>
                  <a:pt x="5560" y="1494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4" name="Google Shape;504;p28"/>
          <p:cNvCxnSpPr>
            <a:stCxn id="505" idx="2"/>
          </p:cNvCxnSpPr>
          <p:nvPr/>
        </p:nvCxnSpPr>
        <p:spPr>
          <a:xfrm flipH="1">
            <a:off x="6164075" y="1732575"/>
            <a:ext cx="401100" cy="472200"/>
          </a:xfrm>
          <a:prstGeom prst="straightConnector1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505" name="Google Shape;505;p28"/>
          <p:cNvSpPr txBox="1"/>
          <p:nvPr/>
        </p:nvSpPr>
        <p:spPr>
          <a:xfrm>
            <a:off x="5408675" y="1332375"/>
            <a:ext cx="231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Intentionally inefficient!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506" name="Google Shape;506;p28"/>
          <p:cNvCxnSpPr>
            <a:stCxn id="507" idx="0"/>
          </p:cNvCxnSpPr>
          <p:nvPr/>
        </p:nvCxnSpPr>
        <p:spPr>
          <a:xfrm flipH="1" rot="10800000">
            <a:off x="4571990" y="3774825"/>
            <a:ext cx="196800" cy="348900"/>
          </a:xfrm>
          <a:prstGeom prst="straightConnector1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507" name="Google Shape;507;p28"/>
          <p:cNvSpPr txBox="1"/>
          <p:nvPr/>
        </p:nvSpPr>
        <p:spPr>
          <a:xfrm>
            <a:off x="3204290" y="4123725"/>
            <a:ext cx="273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Difficulty is on top of all authentication factors!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29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aphicFrame>
        <p:nvGraphicFramePr>
          <p:cNvPr id="514" name="Google Shape;514;p29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{AC9DA061-EC2B-4320-9C3D-65239E4D1AFA}</a:tableStyleId>
              </a:tblPr>
              <a:tblGrid>
                <a:gridCol w="1742100"/>
                <a:gridCol w="17421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user</a:t>
                      </a:r>
                      <a:endParaRPr>
                        <a:solidFill>
                          <a:srgbClr val="FFFFFF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hash</a:t>
                      </a:r>
                      <a:endParaRPr>
                        <a:solidFill>
                          <a:srgbClr val="FFFFFF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user1</a:t>
                      </a:r>
                      <a:endParaRPr>
                        <a:solidFill>
                          <a:srgbClr val="FFFFFF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PBKDF(password)</a:t>
                      </a:r>
                      <a:endParaRPr>
                        <a:solidFill>
                          <a:srgbClr val="FFFFFF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user2</a:t>
                      </a:r>
                      <a:endParaRPr>
                        <a:solidFill>
                          <a:srgbClr val="FFFFFF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PBKDF(password)</a:t>
                      </a:r>
                      <a:endParaRPr>
                        <a:solidFill>
                          <a:srgbClr val="FFFFFF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15" name="Google Shape;515;p29"/>
          <p:cNvGraphicFramePr/>
          <p:nvPr/>
        </p:nvGraphicFramePr>
        <p:xfrm>
          <a:off x="49149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{AC9DA061-EC2B-4320-9C3D-65239E4D1AFA}</a:tableStyleId>
              </a:tblPr>
              <a:tblGrid>
                <a:gridCol w="1742100"/>
                <a:gridCol w="17421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user</a:t>
                      </a:r>
                      <a:endParaRPr>
                        <a:solidFill>
                          <a:srgbClr val="FFFFFF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hash</a:t>
                      </a:r>
                      <a:endParaRPr>
                        <a:solidFill>
                          <a:srgbClr val="FFFFFF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user1</a:t>
                      </a:r>
                      <a:endParaRPr>
                        <a:solidFill>
                          <a:srgbClr val="FFFFFF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MFKDF</a:t>
                      </a:r>
                      <a:r>
                        <a:rPr lang="en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(password, HOTP, …)</a:t>
                      </a:r>
                      <a:endParaRPr>
                        <a:solidFill>
                          <a:srgbClr val="FFFFFF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user2</a:t>
                      </a:r>
                      <a:endParaRPr>
                        <a:solidFill>
                          <a:srgbClr val="FFFFFF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MFKDF</a:t>
                      </a:r>
                      <a:r>
                        <a:rPr lang="en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(password, HOTP, …)</a:t>
                      </a:r>
                      <a:endParaRPr>
                        <a:solidFill>
                          <a:srgbClr val="FFFFFF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16" name="Google Shape;516;p29"/>
          <p:cNvSpPr txBox="1"/>
          <p:nvPr/>
        </p:nvSpPr>
        <p:spPr>
          <a:xfrm>
            <a:off x="952500" y="1600050"/>
            <a:ext cx="34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users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17" name="Google Shape;517;p29"/>
          <p:cNvSpPr txBox="1"/>
          <p:nvPr/>
        </p:nvSpPr>
        <p:spPr>
          <a:xfrm>
            <a:off x="4914900" y="1600050"/>
            <a:ext cx="34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users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18" name="Google Shape;518;p29"/>
          <p:cNvSpPr/>
          <p:nvPr/>
        </p:nvSpPr>
        <p:spPr>
          <a:xfrm>
            <a:off x="1896150" y="2000250"/>
            <a:ext cx="1596900" cy="16587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30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5" name="Google Shape;525;p30"/>
          <p:cNvSpPr txBox="1"/>
          <p:nvPr/>
        </p:nvSpPr>
        <p:spPr>
          <a:xfrm flipH="1">
            <a:off x="1944425" y="3972025"/>
            <a:ext cx="107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Password</a:t>
            </a:r>
            <a:b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≈</a:t>
            </a:r>
            <a:r>
              <a:rPr i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40b</a:t>
            </a:r>
            <a:endParaRPr i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26" name="Google Shape;52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7913" y="3240513"/>
            <a:ext cx="73152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8228" y="1171463"/>
            <a:ext cx="731520" cy="731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8" name="Google Shape;528;p30"/>
          <p:cNvCxnSpPr>
            <a:stCxn id="527" idx="2"/>
            <a:endCxn id="526" idx="0"/>
          </p:cNvCxnSpPr>
          <p:nvPr/>
        </p:nvCxnSpPr>
        <p:spPr>
          <a:xfrm flipH="1" rot="-5400000">
            <a:off x="1815588" y="2571383"/>
            <a:ext cx="1337400" cy="600"/>
          </a:xfrm>
          <a:prstGeom prst="bentConnector3">
            <a:avLst>
              <a:gd fmla="val 50005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9" name="Google Shape;529;p30"/>
          <p:cNvSpPr txBox="1"/>
          <p:nvPr/>
        </p:nvSpPr>
        <p:spPr>
          <a:xfrm flipH="1">
            <a:off x="1944425" y="555875"/>
            <a:ext cx="107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</a:t>
            </a:r>
            <a:b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≈</a:t>
            </a:r>
            <a:r>
              <a:rPr i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40b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1"/>
          <p:cNvSpPr txBox="1"/>
          <p:nvPr/>
        </p:nvSpPr>
        <p:spPr>
          <a:xfrm flipH="1">
            <a:off x="6121075" y="3972025"/>
            <a:ext cx="107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Code</a:t>
            </a:r>
            <a:b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i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122b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35" name="Google Shape;53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4575" y="3240513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31"/>
          <p:cNvSpPr txBox="1"/>
          <p:nvPr/>
        </p:nvSpPr>
        <p:spPr>
          <a:xfrm flipH="1">
            <a:off x="4119500" y="3972025"/>
            <a:ext cx="107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Password</a:t>
            </a:r>
            <a:b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≈</a:t>
            </a:r>
            <a:r>
              <a:rPr i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40b</a:t>
            </a:r>
            <a:endParaRPr i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37" name="Google Shape;537;p31"/>
          <p:cNvSpPr txBox="1"/>
          <p:nvPr/>
        </p:nvSpPr>
        <p:spPr>
          <a:xfrm flipH="1">
            <a:off x="5120275" y="3972025"/>
            <a:ext cx="107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YubiKey</a:t>
            </a:r>
            <a:b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i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160b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38" name="Google Shape;53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2988" y="3240513"/>
            <a:ext cx="731520" cy="731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9" name="Google Shape;539;p31"/>
          <p:cNvCxnSpPr>
            <a:stCxn id="540" idx="2"/>
            <a:endCxn id="541" idx="0"/>
          </p:cNvCxnSpPr>
          <p:nvPr/>
        </p:nvCxnSpPr>
        <p:spPr>
          <a:xfrm flipH="1" rot="-5400000">
            <a:off x="5356843" y="2937213"/>
            <a:ext cx="6060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42" name="Google Shape;54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31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41" name="Google Shape;541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93775" y="3240513"/>
            <a:ext cx="731520" cy="731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4" name="Google Shape;544;p31"/>
          <p:cNvCxnSpPr>
            <a:stCxn id="540" idx="2"/>
            <a:endCxn id="535" idx="0"/>
          </p:cNvCxnSpPr>
          <p:nvPr/>
        </p:nvCxnSpPr>
        <p:spPr>
          <a:xfrm flipH="1" rot="-5400000">
            <a:off x="5856943" y="2437113"/>
            <a:ext cx="606000" cy="10008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5" name="Google Shape;545;p31"/>
          <p:cNvCxnSpPr>
            <a:stCxn id="540" idx="2"/>
            <a:endCxn id="538" idx="0"/>
          </p:cNvCxnSpPr>
          <p:nvPr/>
        </p:nvCxnSpPr>
        <p:spPr>
          <a:xfrm rot="5400000">
            <a:off x="4856143" y="2437113"/>
            <a:ext cx="606000" cy="10008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0" name="Google Shape;540;p31"/>
          <p:cNvSpPr/>
          <p:nvPr/>
        </p:nvSpPr>
        <p:spPr>
          <a:xfrm>
            <a:off x="5293843" y="2268813"/>
            <a:ext cx="731400" cy="365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2/3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46" name="Google Shape;546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94078" y="1171463"/>
            <a:ext cx="731520" cy="731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7" name="Google Shape;547;p31"/>
          <p:cNvCxnSpPr>
            <a:stCxn id="546" idx="2"/>
            <a:endCxn id="540" idx="0"/>
          </p:cNvCxnSpPr>
          <p:nvPr/>
        </p:nvCxnSpPr>
        <p:spPr>
          <a:xfrm flipH="1" rot="-5400000">
            <a:off x="5477288" y="2085533"/>
            <a:ext cx="365700" cy="600"/>
          </a:xfrm>
          <a:prstGeom prst="bentConnector3">
            <a:avLst>
              <a:gd fmla="val 50018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8" name="Google Shape;548;p31"/>
          <p:cNvSpPr txBox="1"/>
          <p:nvPr/>
        </p:nvSpPr>
        <p:spPr>
          <a:xfrm flipH="1">
            <a:off x="5120275" y="555875"/>
            <a:ext cx="107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</a:t>
            </a:r>
            <a:b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≈</a:t>
            </a:r>
            <a:r>
              <a:rPr i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162b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49" name="Google Shape;549;p31"/>
          <p:cNvSpPr txBox="1"/>
          <p:nvPr/>
        </p:nvSpPr>
        <p:spPr>
          <a:xfrm flipH="1">
            <a:off x="1944425" y="3972025"/>
            <a:ext cx="107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IBM Plex Sans"/>
                <a:ea typeface="IBM Plex Sans"/>
                <a:cs typeface="IBM Plex Sans"/>
                <a:sym typeface="IBM Plex Sans"/>
              </a:rPr>
              <a:t>Password</a:t>
            </a:r>
            <a:br>
              <a:rPr lang="en">
                <a:solidFill>
                  <a:srgbClr val="B7B7B7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>
                <a:solidFill>
                  <a:srgbClr val="B7B7B7"/>
                </a:solidFill>
                <a:latin typeface="IBM Plex Sans"/>
                <a:ea typeface="IBM Plex Sans"/>
                <a:cs typeface="IBM Plex Sans"/>
                <a:sym typeface="IBM Plex Sans"/>
              </a:rPr>
              <a:t>≈</a:t>
            </a:r>
            <a:r>
              <a:rPr i="1" lang="en">
                <a:solidFill>
                  <a:srgbClr val="B7B7B7"/>
                </a:solidFill>
                <a:latin typeface="IBM Plex Sans"/>
                <a:ea typeface="IBM Plex Sans"/>
                <a:cs typeface="IBM Plex Sans"/>
                <a:sym typeface="IBM Plex Sans"/>
              </a:rPr>
              <a:t>40b</a:t>
            </a:r>
            <a:endParaRPr i="1">
              <a:solidFill>
                <a:srgbClr val="B7B7B7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50" name="Google Shape;550;p31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117913" y="3240513"/>
            <a:ext cx="73152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1"/>
          <p:cNvPicPr preferRelativeResize="0"/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2118228" y="1171463"/>
            <a:ext cx="731520" cy="731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2" name="Google Shape;552;p31"/>
          <p:cNvCxnSpPr>
            <a:stCxn id="551" idx="2"/>
            <a:endCxn id="550" idx="0"/>
          </p:cNvCxnSpPr>
          <p:nvPr/>
        </p:nvCxnSpPr>
        <p:spPr>
          <a:xfrm flipH="1" rot="-5400000">
            <a:off x="1815588" y="2571383"/>
            <a:ext cx="1337400" cy="600"/>
          </a:xfrm>
          <a:prstGeom prst="bentConnector3">
            <a:avLst>
              <a:gd fmla="val 50005" name="adj1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3" name="Google Shape;553;p31"/>
          <p:cNvSpPr txBox="1"/>
          <p:nvPr/>
        </p:nvSpPr>
        <p:spPr>
          <a:xfrm flipH="1">
            <a:off x="1944425" y="555875"/>
            <a:ext cx="107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</a:t>
            </a:r>
            <a:br>
              <a:rPr lang="en">
                <a:solidFill>
                  <a:srgbClr val="B7B7B7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>
                <a:solidFill>
                  <a:srgbClr val="B7B7B7"/>
                </a:solidFill>
                <a:latin typeface="IBM Plex Sans"/>
                <a:ea typeface="IBM Plex Sans"/>
                <a:cs typeface="IBM Plex Sans"/>
                <a:sym typeface="IBM Plex Sans"/>
              </a:rPr>
              <a:t>≈</a:t>
            </a:r>
            <a:r>
              <a:rPr i="1" lang="en">
                <a:solidFill>
                  <a:srgbClr val="B7B7B7"/>
                </a:solidFill>
                <a:latin typeface="IBM Plex Sans"/>
                <a:ea typeface="IBM Plex Sans"/>
                <a:cs typeface="IBM Plex Sans"/>
                <a:sym typeface="IBM Plex Sans"/>
              </a:rPr>
              <a:t>40b</a:t>
            </a:r>
            <a:endParaRPr>
              <a:solidFill>
                <a:srgbClr val="B7B7B7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54" name="Google Shape;554;p31"/>
          <p:cNvCxnSpPr/>
          <p:nvPr/>
        </p:nvCxnSpPr>
        <p:spPr>
          <a:xfrm flipH="1" rot="10800000">
            <a:off x="1503528" y="860223"/>
            <a:ext cx="614400" cy="6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5" name="Google Shape;555;p31"/>
          <p:cNvSpPr txBox="1"/>
          <p:nvPr/>
        </p:nvSpPr>
        <p:spPr>
          <a:xfrm flipH="1">
            <a:off x="423800" y="663575"/>
            <a:ext cx="107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≈</a:t>
            </a:r>
            <a:r>
              <a:rPr i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1 hour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56" name="Google Shape;556;p31"/>
          <p:cNvCxnSpPr>
            <a:stCxn id="557" idx="3"/>
            <a:endCxn id="548" idx="1"/>
          </p:cNvCxnSpPr>
          <p:nvPr/>
        </p:nvCxnSpPr>
        <p:spPr>
          <a:xfrm rot="10800000">
            <a:off x="6198825" y="863675"/>
            <a:ext cx="5838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7" name="Google Shape;557;p31"/>
          <p:cNvSpPr txBox="1"/>
          <p:nvPr/>
        </p:nvSpPr>
        <p:spPr>
          <a:xfrm flipH="1">
            <a:off x="6782625" y="663575"/>
            <a:ext cx="137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≈</a:t>
            </a:r>
            <a:r>
              <a:rPr i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10</a:t>
            </a:r>
            <a:r>
              <a:rPr baseline="30000" i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100</a:t>
            </a:r>
            <a:r>
              <a:rPr i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years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b="0" l="347" r="357" t="0"/>
          <a:stretch/>
        </p:blipFill>
        <p:spPr>
          <a:xfrm>
            <a:off x="1226919" y="903900"/>
            <a:ext cx="3312300" cy="333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5025681" y="2672402"/>
            <a:ext cx="28914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Ph.D. Student at UC Berkeley</a:t>
            </a:r>
            <a:endParaRPr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https://nair.me</a:t>
            </a: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  ·   vivek@nair.me</a:t>
            </a:r>
            <a:endParaRPr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025669" y="1920298"/>
            <a:ext cx="28914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3F3F3"/>
                </a:solidFill>
                <a:latin typeface="Oxanium"/>
                <a:ea typeface="Oxanium"/>
                <a:cs typeface="Oxanium"/>
                <a:sym typeface="Oxanium"/>
              </a:rPr>
              <a:t>Vivek Nair</a:t>
            </a:r>
            <a:endParaRPr b="1" sz="4200">
              <a:solidFill>
                <a:srgbClr val="F3F3F3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2"/>
          <p:cNvSpPr txBox="1"/>
          <p:nvPr/>
        </p:nvSpPr>
        <p:spPr>
          <a:xfrm>
            <a:off x="525000" y="381625"/>
            <a:ext cx="80940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Password Management Service</a:t>
            </a:r>
            <a:endParaRPr b="1" sz="3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63" name="Google Shape;563;p32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564" name="Google Shape;56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32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66" name="Google Shape;566;p32"/>
          <p:cNvSpPr txBox="1"/>
          <p:nvPr/>
        </p:nvSpPr>
        <p:spPr>
          <a:xfrm rot="-312">
            <a:off x="1205325" y="1821398"/>
            <a:ext cx="33084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Two problems with this architecture:</a:t>
            </a:r>
            <a:endParaRPr b="1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verpass"/>
              <a:buChar char="●"/>
            </a:pPr>
            <a:r>
              <a:rPr lang="en">
                <a:solidFill>
                  <a:srgbClr val="990000"/>
                </a:solidFill>
                <a:latin typeface="Overpass"/>
                <a:ea typeface="Overpass"/>
                <a:cs typeface="Overpass"/>
                <a:sym typeface="Overpass"/>
              </a:rPr>
              <a:t>Passwords are insecure</a:t>
            </a:r>
            <a:endParaRPr>
              <a:solidFill>
                <a:srgbClr val="99000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400"/>
              <a:buFont typeface="Overpass"/>
              <a:buChar char="○"/>
            </a:pP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Add MFA!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400"/>
              <a:buFont typeface="Overpass"/>
              <a:buChar char="●"/>
            </a:pP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Databases are leaky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400"/>
              <a:buFont typeface="Overpass"/>
              <a:buChar char="○"/>
            </a:pP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Add</a:t>
            </a:r>
            <a:r>
              <a:rPr lang="en">
                <a:solidFill>
                  <a:srgbClr val="FF9900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">
                <a:solidFill>
                  <a:srgbClr val="990000"/>
                </a:solidFill>
                <a:latin typeface="Overpass"/>
                <a:ea typeface="Overpass"/>
                <a:cs typeface="Overpass"/>
                <a:sym typeface="Overpass"/>
              </a:rPr>
              <a:t>PBKDF</a:t>
            </a: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!</a:t>
            </a:r>
            <a:br>
              <a:rPr lang="en">
                <a:solidFill>
                  <a:srgbClr val="FF9900"/>
                </a:solidFill>
                <a:latin typeface="Overpass"/>
                <a:ea typeface="Overpass"/>
                <a:cs typeface="Overpass"/>
                <a:sym typeface="Overpass"/>
              </a:rPr>
            </a:br>
            <a:endParaRPr>
              <a:solidFill>
                <a:srgbClr val="FF990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F8FD"/>
              </a:buClr>
              <a:buSzPts val="1400"/>
              <a:buFont typeface="Overpass"/>
              <a:buChar char="●"/>
            </a:pP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Can we incorporate MFA into the key derivation function itself?</a:t>
            </a:r>
            <a:endParaRPr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67" name="Google Shape;567;p32"/>
          <p:cNvSpPr/>
          <p:nvPr/>
        </p:nvSpPr>
        <p:spPr>
          <a:xfrm>
            <a:off x="7122063" y="18212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8" name="Google Shape;568;p32"/>
          <p:cNvCxnSpPr>
            <a:stCxn id="569" idx="7"/>
            <a:endCxn id="567" idx="2"/>
          </p:cNvCxnSpPr>
          <p:nvPr/>
        </p:nvCxnSpPr>
        <p:spPr>
          <a:xfrm flipH="1" rot="10800000">
            <a:off x="5810424" y="2229438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70" name="Google Shape;570;p32"/>
          <p:cNvSpPr/>
          <p:nvPr/>
        </p:nvSpPr>
        <p:spPr>
          <a:xfrm>
            <a:off x="7122063" y="34544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2"/>
          <p:cNvSpPr/>
          <p:nvPr/>
        </p:nvSpPr>
        <p:spPr>
          <a:xfrm>
            <a:off x="5113413" y="26378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32"/>
          <p:cNvSpPr/>
          <p:nvPr/>
        </p:nvSpPr>
        <p:spPr>
          <a:xfrm>
            <a:off x="7361193" y="2060387"/>
            <a:ext cx="338338" cy="338325"/>
          </a:xfrm>
          <a:custGeom>
            <a:rect b="b" l="l" r="r" t="t"/>
            <a:pathLst>
              <a:path extrusionOk="0" h="9310" w="9311">
                <a:moveTo>
                  <a:pt x="2146" y="1800"/>
                </a:moveTo>
                <a:cubicBezTo>
                  <a:pt x="2146" y="2001"/>
                  <a:pt x="1982" y="2163"/>
                  <a:pt x="1783" y="2163"/>
                </a:cubicBezTo>
                <a:cubicBezTo>
                  <a:pt x="1582" y="2163"/>
                  <a:pt x="1419" y="2001"/>
                  <a:pt x="1419" y="1800"/>
                </a:cubicBezTo>
                <a:cubicBezTo>
                  <a:pt x="1419" y="1601"/>
                  <a:pt x="1582" y="1436"/>
                  <a:pt x="1783" y="1436"/>
                </a:cubicBezTo>
                <a:cubicBezTo>
                  <a:pt x="1982" y="1436"/>
                  <a:pt x="2146" y="1599"/>
                  <a:pt x="2146" y="1800"/>
                </a:cubicBezTo>
                <a:close/>
                <a:moveTo>
                  <a:pt x="4874" y="8946"/>
                </a:moveTo>
                <a:cubicBezTo>
                  <a:pt x="4874" y="9146"/>
                  <a:pt x="4709" y="9310"/>
                  <a:pt x="4510" y="9310"/>
                </a:cubicBezTo>
                <a:lnTo>
                  <a:pt x="1455" y="9310"/>
                </a:lnTo>
                <a:cubicBezTo>
                  <a:pt x="653" y="9310"/>
                  <a:pt x="1" y="8657"/>
                  <a:pt x="1" y="7855"/>
                </a:cubicBezTo>
                <a:lnTo>
                  <a:pt x="1" y="7182"/>
                </a:lnTo>
                <a:cubicBezTo>
                  <a:pt x="1" y="6748"/>
                  <a:pt x="191" y="6359"/>
                  <a:pt x="495" y="6091"/>
                </a:cubicBezTo>
                <a:cubicBezTo>
                  <a:pt x="193" y="5825"/>
                  <a:pt x="1" y="5435"/>
                  <a:pt x="1" y="5000"/>
                </a:cubicBezTo>
                <a:lnTo>
                  <a:pt x="1" y="4309"/>
                </a:lnTo>
                <a:cubicBezTo>
                  <a:pt x="1" y="3876"/>
                  <a:pt x="191" y="3486"/>
                  <a:pt x="495" y="3218"/>
                </a:cubicBezTo>
                <a:cubicBezTo>
                  <a:pt x="193" y="2952"/>
                  <a:pt x="1" y="2562"/>
                  <a:pt x="1" y="2127"/>
                </a:cubicBezTo>
                <a:lnTo>
                  <a:pt x="1" y="1455"/>
                </a:lnTo>
                <a:cubicBezTo>
                  <a:pt x="1" y="654"/>
                  <a:pt x="653" y="0"/>
                  <a:pt x="1455" y="0"/>
                </a:cubicBezTo>
                <a:lnTo>
                  <a:pt x="7128" y="0"/>
                </a:lnTo>
                <a:cubicBezTo>
                  <a:pt x="7930" y="0"/>
                  <a:pt x="8583" y="654"/>
                  <a:pt x="8583" y="1455"/>
                </a:cubicBezTo>
                <a:lnTo>
                  <a:pt x="8583" y="2491"/>
                </a:lnTo>
                <a:cubicBezTo>
                  <a:pt x="8583" y="2824"/>
                  <a:pt x="8433" y="3122"/>
                  <a:pt x="8196" y="3323"/>
                </a:cubicBezTo>
                <a:cubicBezTo>
                  <a:pt x="8280" y="3413"/>
                  <a:pt x="8355" y="3516"/>
                  <a:pt x="8414" y="3630"/>
                </a:cubicBezTo>
                <a:cubicBezTo>
                  <a:pt x="8510" y="3807"/>
                  <a:pt x="8440" y="4028"/>
                  <a:pt x="8264" y="4120"/>
                </a:cubicBezTo>
                <a:cubicBezTo>
                  <a:pt x="8086" y="4214"/>
                  <a:pt x="7866" y="4146"/>
                  <a:pt x="7773" y="3969"/>
                </a:cubicBezTo>
                <a:cubicBezTo>
                  <a:pt x="7646" y="3730"/>
                  <a:pt x="7400" y="3582"/>
                  <a:pt x="7130" y="3582"/>
                </a:cubicBezTo>
                <a:lnTo>
                  <a:pt x="3511" y="3582"/>
                </a:lnTo>
                <a:lnTo>
                  <a:pt x="3511" y="4818"/>
                </a:lnTo>
                <a:cubicBezTo>
                  <a:pt x="3511" y="5019"/>
                  <a:pt x="3348" y="5182"/>
                  <a:pt x="3147" y="5182"/>
                </a:cubicBezTo>
                <a:cubicBezTo>
                  <a:pt x="2948" y="5182"/>
                  <a:pt x="2784" y="5019"/>
                  <a:pt x="2784" y="4818"/>
                </a:cubicBezTo>
                <a:lnTo>
                  <a:pt x="2784" y="3582"/>
                </a:lnTo>
                <a:lnTo>
                  <a:pt x="1457" y="3582"/>
                </a:lnTo>
                <a:cubicBezTo>
                  <a:pt x="1055" y="3582"/>
                  <a:pt x="730" y="3908"/>
                  <a:pt x="730" y="4309"/>
                </a:cubicBezTo>
                <a:lnTo>
                  <a:pt x="730" y="5000"/>
                </a:lnTo>
                <a:cubicBezTo>
                  <a:pt x="730" y="5401"/>
                  <a:pt x="1055" y="5727"/>
                  <a:pt x="1457" y="5727"/>
                </a:cubicBezTo>
                <a:lnTo>
                  <a:pt x="2330" y="5727"/>
                </a:lnTo>
                <a:lnTo>
                  <a:pt x="3857" y="5727"/>
                </a:lnTo>
                <a:cubicBezTo>
                  <a:pt x="4056" y="5727"/>
                  <a:pt x="4221" y="5892"/>
                  <a:pt x="4221" y="6091"/>
                </a:cubicBezTo>
                <a:cubicBezTo>
                  <a:pt x="4221" y="6292"/>
                  <a:pt x="4056" y="6455"/>
                  <a:pt x="3857" y="6455"/>
                </a:cubicBezTo>
                <a:lnTo>
                  <a:pt x="3511" y="6455"/>
                </a:lnTo>
                <a:lnTo>
                  <a:pt x="3511" y="7673"/>
                </a:lnTo>
                <a:cubicBezTo>
                  <a:pt x="3511" y="7873"/>
                  <a:pt x="3348" y="8037"/>
                  <a:pt x="3147" y="8037"/>
                </a:cubicBezTo>
                <a:cubicBezTo>
                  <a:pt x="2948" y="8037"/>
                  <a:pt x="2784" y="7873"/>
                  <a:pt x="2784" y="7673"/>
                </a:cubicBezTo>
                <a:lnTo>
                  <a:pt x="2784" y="6455"/>
                </a:lnTo>
                <a:lnTo>
                  <a:pt x="2330" y="6455"/>
                </a:lnTo>
                <a:lnTo>
                  <a:pt x="1457" y="6455"/>
                </a:lnTo>
                <a:cubicBezTo>
                  <a:pt x="1055" y="6455"/>
                  <a:pt x="730" y="6780"/>
                  <a:pt x="730" y="7182"/>
                </a:cubicBezTo>
                <a:lnTo>
                  <a:pt x="730" y="7855"/>
                </a:lnTo>
                <a:cubicBezTo>
                  <a:pt x="730" y="8257"/>
                  <a:pt x="1055" y="8583"/>
                  <a:pt x="1457" y="8583"/>
                </a:cubicBezTo>
                <a:lnTo>
                  <a:pt x="4512" y="8583"/>
                </a:lnTo>
                <a:cubicBezTo>
                  <a:pt x="4711" y="8583"/>
                  <a:pt x="4874" y="8744"/>
                  <a:pt x="4874" y="8946"/>
                </a:cubicBezTo>
                <a:close/>
                <a:moveTo>
                  <a:pt x="1455" y="2854"/>
                </a:moveTo>
                <a:lnTo>
                  <a:pt x="7128" y="2854"/>
                </a:lnTo>
                <a:lnTo>
                  <a:pt x="7492" y="2854"/>
                </a:lnTo>
                <a:cubicBezTo>
                  <a:pt x="7691" y="2854"/>
                  <a:pt x="7856" y="2691"/>
                  <a:pt x="7856" y="2491"/>
                </a:cubicBezTo>
                <a:lnTo>
                  <a:pt x="7856" y="1455"/>
                </a:lnTo>
                <a:cubicBezTo>
                  <a:pt x="7856" y="1054"/>
                  <a:pt x="7530" y="728"/>
                  <a:pt x="7128" y="728"/>
                </a:cubicBezTo>
                <a:lnTo>
                  <a:pt x="3509" y="728"/>
                </a:lnTo>
                <a:lnTo>
                  <a:pt x="3509" y="1945"/>
                </a:lnTo>
                <a:cubicBezTo>
                  <a:pt x="3509" y="2146"/>
                  <a:pt x="3346" y="2309"/>
                  <a:pt x="3146" y="2309"/>
                </a:cubicBezTo>
                <a:cubicBezTo>
                  <a:pt x="2946" y="2309"/>
                  <a:pt x="2782" y="2146"/>
                  <a:pt x="2782" y="1945"/>
                </a:cubicBezTo>
                <a:lnTo>
                  <a:pt x="2782" y="728"/>
                </a:lnTo>
                <a:lnTo>
                  <a:pt x="1455" y="728"/>
                </a:lnTo>
                <a:cubicBezTo>
                  <a:pt x="1053" y="728"/>
                  <a:pt x="728" y="1054"/>
                  <a:pt x="728" y="1455"/>
                </a:cubicBezTo>
                <a:lnTo>
                  <a:pt x="728" y="2127"/>
                </a:lnTo>
                <a:cubicBezTo>
                  <a:pt x="728" y="2527"/>
                  <a:pt x="1055" y="2854"/>
                  <a:pt x="1455" y="2854"/>
                </a:cubicBezTo>
                <a:close/>
                <a:moveTo>
                  <a:pt x="1419" y="7528"/>
                </a:moveTo>
                <a:cubicBezTo>
                  <a:pt x="1419" y="7727"/>
                  <a:pt x="1582" y="7892"/>
                  <a:pt x="1783" y="7892"/>
                </a:cubicBezTo>
                <a:cubicBezTo>
                  <a:pt x="1982" y="7892"/>
                  <a:pt x="2146" y="7727"/>
                  <a:pt x="2146" y="7528"/>
                </a:cubicBezTo>
                <a:cubicBezTo>
                  <a:pt x="2146" y="7327"/>
                  <a:pt x="1982" y="7164"/>
                  <a:pt x="1783" y="7164"/>
                </a:cubicBezTo>
                <a:cubicBezTo>
                  <a:pt x="1582" y="7164"/>
                  <a:pt x="1419" y="7326"/>
                  <a:pt x="1419" y="7528"/>
                </a:cubicBezTo>
                <a:close/>
                <a:moveTo>
                  <a:pt x="1419" y="4655"/>
                </a:moveTo>
                <a:cubicBezTo>
                  <a:pt x="1419" y="4854"/>
                  <a:pt x="1582" y="5019"/>
                  <a:pt x="1783" y="5019"/>
                </a:cubicBezTo>
                <a:cubicBezTo>
                  <a:pt x="1982" y="5019"/>
                  <a:pt x="2146" y="4854"/>
                  <a:pt x="2146" y="4655"/>
                </a:cubicBezTo>
                <a:cubicBezTo>
                  <a:pt x="2146" y="4454"/>
                  <a:pt x="1982" y="4292"/>
                  <a:pt x="1783" y="4292"/>
                </a:cubicBezTo>
                <a:cubicBezTo>
                  <a:pt x="1582" y="4292"/>
                  <a:pt x="1419" y="4453"/>
                  <a:pt x="1419" y="4655"/>
                </a:cubicBezTo>
                <a:close/>
                <a:moveTo>
                  <a:pt x="9310" y="5596"/>
                </a:moveTo>
                <a:lnTo>
                  <a:pt x="9310" y="6983"/>
                </a:lnTo>
                <a:cubicBezTo>
                  <a:pt x="9310" y="7551"/>
                  <a:pt x="9085" y="8132"/>
                  <a:pt x="8694" y="8575"/>
                </a:cubicBezTo>
                <a:cubicBezTo>
                  <a:pt x="8275" y="9048"/>
                  <a:pt x="7728" y="9310"/>
                  <a:pt x="7152" y="9310"/>
                </a:cubicBezTo>
                <a:lnTo>
                  <a:pt x="7102" y="9310"/>
                </a:lnTo>
                <a:cubicBezTo>
                  <a:pt x="6526" y="9310"/>
                  <a:pt x="5979" y="9050"/>
                  <a:pt x="5560" y="8575"/>
                </a:cubicBezTo>
                <a:cubicBezTo>
                  <a:pt x="5168" y="8132"/>
                  <a:pt x="4944" y="7551"/>
                  <a:pt x="4944" y="6983"/>
                </a:cubicBezTo>
                <a:lnTo>
                  <a:pt x="4944" y="5596"/>
                </a:lnTo>
                <a:cubicBezTo>
                  <a:pt x="4944" y="5452"/>
                  <a:pt x="5028" y="5324"/>
                  <a:pt x="5159" y="5263"/>
                </a:cubicBezTo>
                <a:lnTo>
                  <a:pt x="6947" y="4466"/>
                </a:lnTo>
                <a:cubicBezTo>
                  <a:pt x="7005" y="4438"/>
                  <a:pt x="7067" y="4430"/>
                  <a:pt x="7128" y="4434"/>
                </a:cubicBezTo>
                <a:cubicBezTo>
                  <a:pt x="7188" y="4430"/>
                  <a:pt x="7249" y="4438"/>
                  <a:pt x="7310" y="4466"/>
                </a:cubicBezTo>
                <a:lnTo>
                  <a:pt x="9097" y="5263"/>
                </a:lnTo>
                <a:cubicBezTo>
                  <a:pt x="9226" y="5324"/>
                  <a:pt x="9310" y="5454"/>
                  <a:pt x="9310" y="5596"/>
                </a:cubicBezTo>
                <a:close/>
                <a:moveTo>
                  <a:pt x="8583" y="5833"/>
                </a:moveTo>
                <a:lnTo>
                  <a:pt x="7126" y="5182"/>
                </a:lnTo>
                <a:lnTo>
                  <a:pt x="5669" y="5833"/>
                </a:lnTo>
                <a:lnTo>
                  <a:pt x="5669" y="6983"/>
                </a:lnTo>
                <a:cubicBezTo>
                  <a:pt x="5669" y="7736"/>
                  <a:pt x="6282" y="8583"/>
                  <a:pt x="7101" y="8583"/>
                </a:cubicBezTo>
                <a:lnTo>
                  <a:pt x="7150" y="8583"/>
                </a:lnTo>
                <a:cubicBezTo>
                  <a:pt x="7969" y="8583"/>
                  <a:pt x="8580" y="7739"/>
                  <a:pt x="8580" y="6983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2"/>
          <p:cNvSpPr/>
          <p:nvPr/>
        </p:nvSpPr>
        <p:spPr>
          <a:xfrm>
            <a:off x="7361193" y="3744333"/>
            <a:ext cx="338338" cy="236834"/>
          </a:xfrm>
          <a:custGeom>
            <a:rect b="b" l="l" r="r" t="t"/>
            <a:pathLst>
              <a:path extrusionOk="0" h="6510" w="9311">
                <a:moveTo>
                  <a:pt x="4292" y="4854"/>
                </a:moveTo>
                <a:lnTo>
                  <a:pt x="4292" y="4237"/>
                </a:lnTo>
                <a:cubicBezTo>
                  <a:pt x="4106" y="4118"/>
                  <a:pt x="3982" y="3910"/>
                  <a:pt x="3982" y="3671"/>
                </a:cubicBezTo>
                <a:lnTo>
                  <a:pt x="3982" y="3671"/>
                </a:lnTo>
                <a:cubicBezTo>
                  <a:pt x="3982" y="3301"/>
                  <a:pt x="4285" y="2999"/>
                  <a:pt x="4656" y="2999"/>
                </a:cubicBezTo>
                <a:lnTo>
                  <a:pt x="4656" y="2999"/>
                </a:lnTo>
                <a:cubicBezTo>
                  <a:pt x="5026" y="2999"/>
                  <a:pt x="5328" y="3301"/>
                  <a:pt x="5328" y="3671"/>
                </a:cubicBezTo>
                <a:lnTo>
                  <a:pt x="5328" y="3671"/>
                </a:lnTo>
                <a:cubicBezTo>
                  <a:pt x="5328" y="3910"/>
                  <a:pt x="5204" y="4119"/>
                  <a:pt x="5019" y="4237"/>
                </a:cubicBezTo>
                <a:lnTo>
                  <a:pt x="5019" y="4854"/>
                </a:lnTo>
                <a:cubicBezTo>
                  <a:pt x="5019" y="5053"/>
                  <a:pt x="4855" y="5218"/>
                  <a:pt x="4656" y="5218"/>
                </a:cubicBezTo>
                <a:cubicBezTo>
                  <a:pt x="4453" y="5218"/>
                  <a:pt x="4292" y="5056"/>
                  <a:pt x="4292" y="4854"/>
                </a:cubicBezTo>
                <a:close/>
                <a:moveTo>
                  <a:pt x="8401" y="2722"/>
                </a:moveTo>
                <a:lnTo>
                  <a:pt x="8401" y="2479"/>
                </a:lnTo>
                <a:cubicBezTo>
                  <a:pt x="8401" y="1111"/>
                  <a:pt x="7288" y="0"/>
                  <a:pt x="5922" y="0"/>
                </a:cubicBezTo>
                <a:cubicBezTo>
                  <a:pt x="5328" y="0"/>
                  <a:pt x="4752" y="215"/>
                  <a:pt x="4302" y="604"/>
                </a:cubicBezTo>
                <a:cubicBezTo>
                  <a:pt x="4004" y="861"/>
                  <a:pt x="3775" y="1184"/>
                  <a:pt x="3627" y="1543"/>
                </a:cubicBezTo>
                <a:cubicBezTo>
                  <a:pt x="3403" y="1428"/>
                  <a:pt x="3150" y="1364"/>
                  <a:pt x="2891" y="1364"/>
                </a:cubicBezTo>
                <a:cubicBezTo>
                  <a:pt x="1998" y="1364"/>
                  <a:pt x="1274" y="2090"/>
                  <a:pt x="1274" y="2982"/>
                </a:cubicBezTo>
                <a:lnTo>
                  <a:pt x="1274" y="3314"/>
                </a:lnTo>
                <a:cubicBezTo>
                  <a:pt x="546" y="3477"/>
                  <a:pt x="1" y="4122"/>
                  <a:pt x="1" y="4892"/>
                </a:cubicBezTo>
                <a:cubicBezTo>
                  <a:pt x="1" y="5325"/>
                  <a:pt x="164" y="5730"/>
                  <a:pt x="460" y="6034"/>
                </a:cubicBezTo>
                <a:cubicBezTo>
                  <a:pt x="760" y="6341"/>
                  <a:pt x="1166" y="6509"/>
                  <a:pt x="1601" y="6509"/>
                </a:cubicBezTo>
                <a:lnTo>
                  <a:pt x="7274" y="6509"/>
                </a:lnTo>
                <a:cubicBezTo>
                  <a:pt x="7283" y="6509"/>
                  <a:pt x="7291" y="6509"/>
                  <a:pt x="7300" y="6508"/>
                </a:cubicBezTo>
                <a:cubicBezTo>
                  <a:pt x="7652" y="6498"/>
                  <a:pt x="7995" y="6397"/>
                  <a:pt x="8295" y="6218"/>
                </a:cubicBezTo>
                <a:cubicBezTo>
                  <a:pt x="8468" y="6117"/>
                  <a:pt x="8525" y="5894"/>
                  <a:pt x="8423" y="5721"/>
                </a:cubicBezTo>
                <a:cubicBezTo>
                  <a:pt x="8321" y="5548"/>
                  <a:pt x="8097" y="5491"/>
                  <a:pt x="7924" y="5594"/>
                </a:cubicBezTo>
                <a:cubicBezTo>
                  <a:pt x="7726" y="5712"/>
                  <a:pt x="7499" y="5778"/>
                  <a:pt x="7267" y="5781"/>
                </a:cubicBezTo>
                <a:lnTo>
                  <a:pt x="7255" y="5781"/>
                </a:lnTo>
                <a:lnTo>
                  <a:pt x="1601" y="5781"/>
                </a:lnTo>
                <a:cubicBezTo>
                  <a:pt x="1112" y="5781"/>
                  <a:pt x="728" y="5391"/>
                  <a:pt x="728" y="4890"/>
                </a:cubicBezTo>
                <a:cubicBezTo>
                  <a:pt x="728" y="4399"/>
                  <a:pt x="1135" y="3999"/>
                  <a:pt x="1633" y="3999"/>
                </a:cubicBezTo>
                <a:lnTo>
                  <a:pt x="1637" y="3999"/>
                </a:lnTo>
                <a:cubicBezTo>
                  <a:pt x="1837" y="3999"/>
                  <a:pt x="2001" y="3836"/>
                  <a:pt x="2001" y="3635"/>
                </a:cubicBezTo>
                <a:lnTo>
                  <a:pt x="2001" y="2981"/>
                </a:lnTo>
                <a:cubicBezTo>
                  <a:pt x="2001" y="2490"/>
                  <a:pt x="2401" y="2090"/>
                  <a:pt x="2891" y="2090"/>
                </a:cubicBezTo>
                <a:cubicBezTo>
                  <a:pt x="3146" y="2090"/>
                  <a:pt x="3390" y="2201"/>
                  <a:pt x="3559" y="2391"/>
                </a:cubicBezTo>
                <a:cubicBezTo>
                  <a:pt x="3652" y="2498"/>
                  <a:pt x="3799" y="2540"/>
                  <a:pt x="3933" y="2501"/>
                </a:cubicBezTo>
                <a:cubicBezTo>
                  <a:pt x="4068" y="2461"/>
                  <a:pt x="4170" y="2346"/>
                  <a:pt x="4190" y="2208"/>
                </a:cubicBezTo>
                <a:cubicBezTo>
                  <a:pt x="4321" y="1364"/>
                  <a:pt x="5064" y="729"/>
                  <a:pt x="5921" y="729"/>
                </a:cubicBezTo>
                <a:cubicBezTo>
                  <a:pt x="6887" y="729"/>
                  <a:pt x="7672" y="1514"/>
                  <a:pt x="7672" y="2479"/>
                </a:cubicBezTo>
                <a:lnTo>
                  <a:pt x="7672" y="2927"/>
                </a:lnTo>
                <a:cubicBezTo>
                  <a:pt x="7672" y="3061"/>
                  <a:pt x="7747" y="3184"/>
                  <a:pt x="7864" y="3248"/>
                </a:cubicBezTo>
                <a:cubicBezTo>
                  <a:pt x="8307" y="3482"/>
                  <a:pt x="8582" y="3939"/>
                  <a:pt x="8582" y="4438"/>
                </a:cubicBezTo>
                <a:cubicBezTo>
                  <a:pt x="8582" y="4637"/>
                  <a:pt x="8744" y="4802"/>
                  <a:pt x="8945" y="4802"/>
                </a:cubicBezTo>
                <a:cubicBezTo>
                  <a:pt x="9144" y="4802"/>
                  <a:pt x="9309" y="4637"/>
                  <a:pt x="9309" y="4438"/>
                </a:cubicBezTo>
                <a:cubicBezTo>
                  <a:pt x="9310" y="3743"/>
                  <a:pt x="8967" y="3104"/>
                  <a:pt x="8401" y="2722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32"/>
          <p:cNvSpPr/>
          <p:nvPr/>
        </p:nvSpPr>
        <p:spPr>
          <a:xfrm>
            <a:off x="5352552" y="2876984"/>
            <a:ext cx="338324" cy="338325"/>
          </a:xfrm>
          <a:custGeom>
            <a:rect b="b" l="l" r="r" t="t"/>
            <a:pathLst>
              <a:path extrusionOk="0" h="9310" w="9355">
                <a:moveTo>
                  <a:pt x="7880" y="7855"/>
                </a:moveTo>
                <a:cubicBezTo>
                  <a:pt x="7681" y="7855"/>
                  <a:pt x="7516" y="7691"/>
                  <a:pt x="7516" y="7491"/>
                </a:cubicBezTo>
                <a:cubicBezTo>
                  <a:pt x="7516" y="7291"/>
                  <a:pt x="7681" y="7128"/>
                  <a:pt x="7880" y="7128"/>
                </a:cubicBezTo>
                <a:cubicBezTo>
                  <a:pt x="8081" y="7128"/>
                  <a:pt x="8244" y="7291"/>
                  <a:pt x="8244" y="7491"/>
                </a:cubicBezTo>
                <a:cubicBezTo>
                  <a:pt x="8244" y="7693"/>
                  <a:pt x="8082" y="7855"/>
                  <a:pt x="7880" y="7855"/>
                </a:cubicBezTo>
                <a:close/>
                <a:moveTo>
                  <a:pt x="9076" y="6265"/>
                </a:moveTo>
                <a:cubicBezTo>
                  <a:pt x="8919" y="5916"/>
                  <a:pt x="8569" y="5690"/>
                  <a:pt x="8181" y="5690"/>
                </a:cubicBezTo>
                <a:lnTo>
                  <a:pt x="7047" y="5690"/>
                </a:lnTo>
                <a:lnTo>
                  <a:pt x="7044" y="5690"/>
                </a:lnTo>
                <a:cubicBezTo>
                  <a:pt x="6635" y="5690"/>
                  <a:pt x="6278" y="5933"/>
                  <a:pt x="6134" y="6306"/>
                </a:cubicBezTo>
                <a:cubicBezTo>
                  <a:pt x="6116" y="6355"/>
                  <a:pt x="6094" y="6418"/>
                  <a:pt x="6068" y="6491"/>
                </a:cubicBezTo>
                <a:lnTo>
                  <a:pt x="3688" y="6491"/>
                </a:lnTo>
                <a:cubicBezTo>
                  <a:pt x="3589" y="6491"/>
                  <a:pt x="3494" y="6531"/>
                  <a:pt x="3427" y="6603"/>
                </a:cubicBezTo>
                <a:lnTo>
                  <a:pt x="2802" y="7245"/>
                </a:lnTo>
                <a:cubicBezTo>
                  <a:pt x="2664" y="7388"/>
                  <a:pt x="2665" y="7613"/>
                  <a:pt x="2803" y="7755"/>
                </a:cubicBezTo>
                <a:lnTo>
                  <a:pt x="3441" y="8402"/>
                </a:lnTo>
                <a:cubicBezTo>
                  <a:pt x="3509" y="8472"/>
                  <a:pt x="3602" y="8511"/>
                  <a:pt x="3701" y="8511"/>
                </a:cubicBezTo>
                <a:lnTo>
                  <a:pt x="4882" y="8511"/>
                </a:lnTo>
                <a:cubicBezTo>
                  <a:pt x="5083" y="8511"/>
                  <a:pt x="5246" y="8348"/>
                  <a:pt x="5246" y="8147"/>
                </a:cubicBezTo>
                <a:cubicBezTo>
                  <a:pt x="5246" y="7948"/>
                  <a:pt x="5083" y="7784"/>
                  <a:pt x="4882" y="7784"/>
                </a:cubicBezTo>
                <a:lnTo>
                  <a:pt x="3854" y="7784"/>
                </a:lnTo>
                <a:lnTo>
                  <a:pt x="3573" y="7499"/>
                </a:lnTo>
                <a:lnTo>
                  <a:pt x="3843" y="7221"/>
                </a:lnTo>
                <a:lnTo>
                  <a:pt x="6344" y="7221"/>
                </a:lnTo>
                <a:cubicBezTo>
                  <a:pt x="6511" y="7221"/>
                  <a:pt x="6657" y="7106"/>
                  <a:pt x="6697" y="6944"/>
                </a:cubicBezTo>
                <a:cubicBezTo>
                  <a:pt x="6727" y="6824"/>
                  <a:pt x="6763" y="6707"/>
                  <a:pt x="6817" y="6569"/>
                </a:cubicBezTo>
                <a:cubicBezTo>
                  <a:pt x="6852" y="6479"/>
                  <a:pt x="6940" y="6421"/>
                  <a:pt x="7048" y="6421"/>
                </a:cubicBezTo>
                <a:lnTo>
                  <a:pt x="7048" y="6421"/>
                </a:lnTo>
                <a:lnTo>
                  <a:pt x="8183" y="6421"/>
                </a:lnTo>
                <a:cubicBezTo>
                  <a:pt x="8286" y="6421"/>
                  <a:pt x="8373" y="6476"/>
                  <a:pt x="8414" y="6563"/>
                </a:cubicBezTo>
                <a:cubicBezTo>
                  <a:pt x="8511" y="6781"/>
                  <a:pt x="8628" y="7120"/>
                  <a:pt x="8628" y="7491"/>
                </a:cubicBezTo>
                <a:cubicBezTo>
                  <a:pt x="8628" y="7864"/>
                  <a:pt x="8511" y="8211"/>
                  <a:pt x="8415" y="8435"/>
                </a:cubicBezTo>
                <a:cubicBezTo>
                  <a:pt x="8375" y="8525"/>
                  <a:pt x="8286" y="8584"/>
                  <a:pt x="8185" y="8584"/>
                </a:cubicBezTo>
                <a:lnTo>
                  <a:pt x="8185" y="8584"/>
                </a:lnTo>
                <a:lnTo>
                  <a:pt x="7038" y="8584"/>
                </a:lnTo>
                <a:cubicBezTo>
                  <a:pt x="6939" y="8584"/>
                  <a:pt x="6844" y="8518"/>
                  <a:pt x="6804" y="8422"/>
                </a:cubicBezTo>
                <a:cubicBezTo>
                  <a:pt x="6763" y="8319"/>
                  <a:pt x="6724" y="8203"/>
                  <a:pt x="6692" y="8061"/>
                </a:cubicBezTo>
                <a:cubicBezTo>
                  <a:pt x="6644" y="7868"/>
                  <a:pt x="6447" y="7746"/>
                  <a:pt x="6252" y="7792"/>
                </a:cubicBezTo>
                <a:cubicBezTo>
                  <a:pt x="6059" y="7840"/>
                  <a:pt x="5937" y="8037"/>
                  <a:pt x="5983" y="8232"/>
                </a:cubicBezTo>
                <a:cubicBezTo>
                  <a:pt x="6025" y="8408"/>
                  <a:pt x="6075" y="8560"/>
                  <a:pt x="6132" y="8699"/>
                </a:cubicBezTo>
                <a:cubicBezTo>
                  <a:pt x="6284" y="9070"/>
                  <a:pt x="6638" y="9310"/>
                  <a:pt x="7036" y="9310"/>
                </a:cubicBezTo>
                <a:lnTo>
                  <a:pt x="8184" y="9310"/>
                </a:lnTo>
                <a:lnTo>
                  <a:pt x="8185" y="9310"/>
                </a:lnTo>
                <a:cubicBezTo>
                  <a:pt x="8575" y="9310"/>
                  <a:pt x="8924" y="9080"/>
                  <a:pt x="9080" y="8723"/>
                </a:cubicBezTo>
                <a:cubicBezTo>
                  <a:pt x="9207" y="8435"/>
                  <a:pt x="9355" y="7987"/>
                  <a:pt x="9355" y="7487"/>
                </a:cubicBezTo>
                <a:cubicBezTo>
                  <a:pt x="9354" y="6991"/>
                  <a:pt x="9202" y="6549"/>
                  <a:pt x="9076" y="6265"/>
                </a:cubicBezTo>
                <a:close/>
                <a:moveTo>
                  <a:pt x="2799" y="8946"/>
                </a:moveTo>
                <a:cubicBezTo>
                  <a:pt x="2799" y="9145"/>
                  <a:pt x="2635" y="9310"/>
                  <a:pt x="2435" y="9310"/>
                </a:cubicBezTo>
                <a:lnTo>
                  <a:pt x="1148" y="9310"/>
                </a:lnTo>
                <a:cubicBezTo>
                  <a:pt x="815" y="9310"/>
                  <a:pt x="502" y="9160"/>
                  <a:pt x="293" y="8902"/>
                </a:cubicBezTo>
                <a:cubicBezTo>
                  <a:pt x="82" y="8642"/>
                  <a:pt x="0" y="8306"/>
                  <a:pt x="67" y="7977"/>
                </a:cubicBezTo>
                <a:cubicBezTo>
                  <a:pt x="286" y="6927"/>
                  <a:pt x="864" y="5974"/>
                  <a:pt x="1695" y="5290"/>
                </a:cubicBezTo>
                <a:cubicBezTo>
                  <a:pt x="2147" y="4918"/>
                  <a:pt x="2665" y="4634"/>
                  <a:pt x="3218" y="4453"/>
                </a:cubicBezTo>
                <a:cubicBezTo>
                  <a:pt x="2614" y="4002"/>
                  <a:pt x="2226" y="3282"/>
                  <a:pt x="2226" y="2473"/>
                </a:cubicBezTo>
                <a:cubicBezTo>
                  <a:pt x="2226" y="1108"/>
                  <a:pt x="3334" y="0"/>
                  <a:pt x="4699" y="0"/>
                </a:cubicBezTo>
                <a:cubicBezTo>
                  <a:pt x="6062" y="0"/>
                  <a:pt x="7172" y="1108"/>
                  <a:pt x="7172" y="2473"/>
                </a:cubicBezTo>
                <a:cubicBezTo>
                  <a:pt x="7172" y="3282"/>
                  <a:pt x="6780" y="4000"/>
                  <a:pt x="6178" y="4453"/>
                </a:cubicBezTo>
                <a:cubicBezTo>
                  <a:pt x="6241" y="4473"/>
                  <a:pt x="6300" y="4495"/>
                  <a:pt x="6360" y="4517"/>
                </a:cubicBezTo>
                <a:cubicBezTo>
                  <a:pt x="6548" y="4588"/>
                  <a:pt x="6644" y="4796"/>
                  <a:pt x="6574" y="4985"/>
                </a:cubicBezTo>
                <a:cubicBezTo>
                  <a:pt x="6503" y="5173"/>
                  <a:pt x="6293" y="5269"/>
                  <a:pt x="6104" y="5199"/>
                </a:cubicBezTo>
                <a:cubicBezTo>
                  <a:pt x="5684" y="5040"/>
                  <a:pt x="5243" y="4956"/>
                  <a:pt x="4792" y="4946"/>
                </a:cubicBezTo>
                <a:cubicBezTo>
                  <a:pt x="4760" y="4947"/>
                  <a:pt x="4729" y="4947"/>
                  <a:pt x="4699" y="4947"/>
                </a:cubicBezTo>
                <a:cubicBezTo>
                  <a:pt x="4667" y="4947"/>
                  <a:pt x="4636" y="4947"/>
                  <a:pt x="4606" y="4946"/>
                </a:cubicBezTo>
                <a:cubicBezTo>
                  <a:pt x="2758" y="4989"/>
                  <a:pt x="1157" y="6313"/>
                  <a:pt x="780" y="8127"/>
                </a:cubicBezTo>
                <a:cubicBezTo>
                  <a:pt x="757" y="8240"/>
                  <a:pt x="784" y="8357"/>
                  <a:pt x="857" y="8445"/>
                </a:cubicBezTo>
                <a:cubicBezTo>
                  <a:pt x="898" y="8496"/>
                  <a:pt x="992" y="8584"/>
                  <a:pt x="1148" y="8584"/>
                </a:cubicBezTo>
                <a:lnTo>
                  <a:pt x="2435" y="8584"/>
                </a:lnTo>
                <a:cubicBezTo>
                  <a:pt x="2636" y="8582"/>
                  <a:pt x="2799" y="8745"/>
                  <a:pt x="2799" y="8946"/>
                </a:cubicBezTo>
                <a:close/>
                <a:moveTo>
                  <a:pt x="4614" y="4217"/>
                </a:moveTo>
                <a:cubicBezTo>
                  <a:pt x="4644" y="4217"/>
                  <a:pt x="4671" y="4214"/>
                  <a:pt x="4700" y="4214"/>
                </a:cubicBezTo>
                <a:cubicBezTo>
                  <a:pt x="4729" y="4214"/>
                  <a:pt x="4757" y="4214"/>
                  <a:pt x="4786" y="4217"/>
                </a:cubicBezTo>
                <a:cubicBezTo>
                  <a:pt x="5710" y="4173"/>
                  <a:pt x="6446" y="3407"/>
                  <a:pt x="6446" y="2473"/>
                </a:cubicBezTo>
                <a:cubicBezTo>
                  <a:pt x="6446" y="1511"/>
                  <a:pt x="5662" y="727"/>
                  <a:pt x="4700" y="727"/>
                </a:cubicBezTo>
                <a:cubicBezTo>
                  <a:pt x="3739" y="727"/>
                  <a:pt x="2955" y="1511"/>
                  <a:pt x="2955" y="2473"/>
                </a:cubicBezTo>
                <a:cubicBezTo>
                  <a:pt x="2953" y="3407"/>
                  <a:pt x="3691" y="4173"/>
                  <a:pt x="4614" y="4217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4" name="Google Shape;574;p32"/>
          <p:cNvCxnSpPr>
            <a:stCxn id="569" idx="5"/>
            <a:endCxn id="570" idx="2"/>
          </p:cNvCxnSpPr>
          <p:nvPr/>
        </p:nvCxnSpPr>
        <p:spPr>
          <a:xfrm>
            <a:off x="5810424" y="3334862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5" name="Google Shape;575;p32"/>
          <p:cNvSpPr txBox="1"/>
          <p:nvPr/>
        </p:nvSpPr>
        <p:spPr>
          <a:xfrm>
            <a:off x="7122075" y="2637854"/>
            <a:ext cx="8166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AUTH SERVER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576" name="Google Shape;576;p32"/>
          <p:cNvCxnSpPr/>
          <p:nvPr/>
        </p:nvCxnSpPr>
        <p:spPr>
          <a:xfrm flipH="1" rot="10800000">
            <a:off x="5810424" y="2153238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7" name="Google Shape;577;p32"/>
          <p:cNvCxnSpPr/>
          <p:nvPr/>
        </p:nvCxnSpPr>
        <p:spPr>
          <a:xfrm>
            <a:off x="5810424" y="3411062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78" name="Google Shape;578;p32"/>
          <p:cNvSpPr txBox="1"/>
          <p:nvPr/>
        </p:nvSpPr>
        <p:spPr>
          <a:xfrm>
            <a:off x="5113413" y="3454439"/>
            <a:ext cx="81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CLIENT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79" name="Google Shape;579;p32"/>
          <p:cNvSpPr txBox="1"/>
          <p:nvPr/>
        </p:nvSpPr>
        <p:spPr>
          <a:xfrm rot="-1321296">
            <a:off x="5817554" y="2466896"/>
            <a:ext cx="1478573" cy="4002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❷ Auth Token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80" name="Google Shape;580;p32"/>
          <p:cNvSpPr txBox="1"/>
          <p:nvPr/>
        </p:nvSpPr>
        <p:spPr>
          <a:xfrm rot="-1321296">
            <a:off x="5580663" y="1853226"/>
            <a:ext cx="1478573" cy="58020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❶ Auth Request (</a:t>
            </a:r>
            <a:r>
              <a:rPr lang="en" sz="1000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Password + 2FA</a:t>
            </a: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)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81" name="Google Shape;581;p32"/>
          <p:cNvSpPr txBox="1"/>
          <p:nvPr/>
        </p:nvSpPr>
        <p:spPr>
          <a:xfrm rot="1209918">
            <a:off x="5862824" y="3248175"/>
            <a:ext cx="1354104" cy="4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❸ Auth Token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82" name="Google Shape;582;p32"/>
          <p:cNvSpPr txBox="1"/>
          <p:nvPr/>
        </p:nvSpPr>
        <p:spPr>
          <a:xfrm rot="1209862">
            <a:off x="5612731" y="3637825"/>
            <a:ext cx="1571735" cy="400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❹ </a:t>
            </a:r>
            <a:r>
              <a:rPr lang="en" sz="1000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Encrypted Data</a:t>
            </a:r>
            <a:endParaRPr sz="1000"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583" name="Google Shape;583;p32"/>
          <p:cNvGrpSpPr/>
          <p:nvPr/>
        </p:nvGrpSpPr>
        <p:grpSpPr>
          <a:xfrm>
            <a:off x="4296816" y="2927638"/>
            <a:ext cx="816600" cy="237000"/>
            <a:chOff x="3442650" y="2042888"/>
            <a:chExt cx="816600" cy="237000"/>
          </a:xfrm>
        </p:grpSpPr>
        <p:sp>
          <p:nvSpPr>
            <p:cNvPr id="584" name="Google Shape;584;p32"/>
            <p:cNvSpPr/>
            <p:nvPr/>
          </p:nvSpPr>
          <p:spPr>
            <a:xfrm>
              <a:off x="3442650" y="2042888"/>
              <a:ext cx="816600" cy="237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3F3F3"/>
                  </a:solidFill>
                  <a:latin typeface="Overpass"/>
                  <a:ea typeface="Overpass"/>
                  <a:cs typeface="Overpass"/>
                  <a:sym typeface="Overpass"/>
                </a:rPr>
                <a:t>      PBKDF</a:t>
              </a:r>
              <a:endParaRPr sz="10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3496375" y="2069248"/>
              <a:ext cx="182884" cy="182870"/>
            </a:xfrm>
            <a:custGeom>
              <a:rect b="b" l="l" r="r" t="t"/>
              <a:pathLst>
                <a:path extrusionOk="0" h="9304" w="9313">
                  <a:moveTo>
                    <a:pt x="8623" y="1490"/>
                  </a:moveTo>
                  <a:cubicBezTo>
                    <a:pt x="8329" y="1360"/>
                    <a:pt x="7899" y="1210"/>
                    <a:pt x="7412" y="1162"/>
                  </a:cubicBezTo>
                  <a:cubicBezTo>
                    <a:pt x="7281" y="500"/>
                    <a:pt x="6694" y="0"/>
                    <a:pt x="5995" y="0"/>
                  </a:cubicBezTo>
                  <a:lnTo>
                    <a:pt x="5989" y="0"/>
                  </a:lnTo>
                  <a:lnTo>
                    <a:pt x="5983" y="0"/>
                  </a:lnTo>
                  <a:cubicBezTo>
                    <a:pt x="5339" y="0"/>
                    <a:pt x="4790" y="425"/>
                    <a:pt x="4607" y="1010"/>
                  </a:cubicBezTo>
                  <a:cubicBezTo>
                    <a:pt x="4572" y="995"/>
                    <a:pt x="4536" y="980"/>
                    <a:pt x="4502" y="967"/>
                  </a:cubicBezTo>
                  <a:cubicBezTo>
                    <a:pt x="4078" y="806"/>
                    <a:pt x="3598" y="908"/>
                    <a:pt x="3278" y="1228"/>
                  </a:cubicBezTo>
                  <a:lnTo>
                    <a:pt x="2251" y="2250"/>
                  </a:lnTo>
                  <a:cubicBezTo>
                    <a:pt x="1916" y="2583"/>
                    <a:pt x="1820" y="3097"/>
                    <a:pt x="2011" y="3526"/>
                  </a:cubicBezTo>
                  <a:cubicBezTo>
                    <a:pt x="2040" y="3593"/>
                    <a:pt x="2073" y="3658"/>
                    <a:pt x="2105" y="3724"/>
                  </a:cubicBezTo>
                  <a:lnTo>
                    <a:pt x="107" y="5718"/>
                  </a:lnTo>
                  <a:cubicBezTo>
                    <a:pt x="40" y="5788"/>
                    <a:pt x="0" y="5878"/>
                    <a:pt x="0" y="5974"/>
                  </a:cubicBezTo>
                  <a:lnTo>
                    <a:pt x="0" y="7291"/>
                  </a:lnTo>
                  <a:cubicBezTo>
                    <a:pt x="0" y="7491"/>
                    <a:pt x="163" y="7654"/>
                    <a:pt x="364" y="7654"/>
                  </a:cubicBezTo>
                  <a:lnTo>
                    <a:pt x="1670" y="7654"/>
                  </a:lnTo>
                  <a:cubicBezTo>
                    <a:pt x="1871" y="7654"/>
                    <a:pt x="2034" y="7491"/>
                    <a:pt x="2034" y="7291"/>
                  </a:cubicBezTo>
                  <a:lnTo>
                    <a:pt x="2034" y="6800"/>
                  </a:lnTo>
                  <a:lnTo>
                    <a:pt x="2510" y="6800"/>
                  </a:lnTo>
                  <a:cubicBezTo>
                    <a:pt x="2709" y="6800"/>
                    <a:pt x="2873" y="6636"/>
                    <a:pt x="2873" y="6437"/>
                  </a:cubicBezTo>
                  <a:lnTo>
                    <a:pt x="2873" y="5637"/>
                  </a:lnTo>
                  <a:cubicBezTo>
                    <a:pt x="2873" y="5436"/>
                    <a:pt x="2709" y="5273"/>
                    <a:pt x="2510" y="5273"/>
                  </a:cubicBezTo>
                  <a:cubicBezTo>
                    <a:pt x="2309" y="5273"/>
                    <a:pt x="2146" y="5436"/>
                    <a:pt x="2146" y="5637"/>
                  </a:cubicBezTo>
                  <a:lnTo>
                    <a:pt x="2146" y="6073"/>
                  </a:lnTo>
                  <a:lnTo>
                    <a:pt x="1673" y="6073"/>
                  </a:lnTo>
                  <a:cubicBezTo>
                    <a:pt x="1472" y="6073"/>
                    <a:pt x="1309" y="6236"/>
                    <a:pt x="1309" y="6437"/>
                  </a:cubicBezTo>
                  <a:lnTo>
                    <a:pt x="1309" y="6927"/>
                  </a:lnTo>
                  <a:lnTo>
                    <a:pt x="729" y="6927"/>
                  </a:lnTo>
                  <a:lnTo>
                    <a:pt x="729" y="6125"/>
                  </a:lnTo>
                  <a:lnTo>
                    <a:pt x="2800" y="4053"/>
                  </a:lnTo>
                  <a:cubicBezTo>
                    <a:pt x="2843" y="4009"/>
                    <a:pt x="2875" y="3957"/>
                    <a:pt x="2892" y="3895"/>
                  </a:cubicBezTo>
                  <a:lnTo>
                    <a:pt x="2896" y="3884"/>
                  </a:lnTo>
                  <a:cubicBezTo>
                    <a:pt x="2924" y="3789"/>
                    <a:pt x="2911" y="3687"/>
                    <a:pt x="2863" y="3602"/>
                  </a:cubicBezTo>
                  <a:cubicBezTo>
                    <a:pt x="2795" y="3481"/>
                    <a:pt x="2731" y="3356"/>
                    <a:pt x="2674" y="3226"/>
                  </a:cubicBezTo>
                  <a:cubicBezTo>
                    <a:pt x="2606" y="3071"/>
                    <a:pt x="2640" y="2885"/>
                    <a:pt x="2764" y="2764"/>
                  </a:cubicBezTo>
                  <a:lnTo>
                    <a:pt x="3791" y="1740"/>
                  </a:lnTo>
                  <a:cubicBezTo>
                    <a:pt x="3909" y="1622"/>
                    <a:pt x="4088" y="1586"/>
                    <a:pt x="4243" y="1644"/>
                  </a:cubicBezTo>
                  <a:cubicBezTo>
                    <a:pt x="4521" y="1749"/>
                    <a:pt x="4773" y="1884"/>
                    <a:pt x="4994" y="2041"/>
                  </a:cubicBezTo>
                  <a:cubicBezTo>
                    <a:pt x="4920" y="2197"/>
                    <a:pt x="4878" y="2367"/>
                    <a:pt x="4878" y="2543"/>
                  </a:cubicBezTo>
                  <a:lnTo>
                    <a:pt x="4878" y="2717"/>
                  </a:lnTo>
                  <a:lnTo>
                    <a:pt x="4553" y="2393"/>
                  </a:lnTo>
                  <a:cubicBezTo>
                    <a:pt x="4411" y="2250"/>
                    <a:pt x="4179" y="2250"/>
                    <a:pt x="4038" y="2393"/>
                  </a:cubicBezTo>
                  <a:cubicBezTo>
                    <a:pt x="3896" y="2534"/>
                    <a:pt x="3896" y="2765"/>
                    <a:pt x="4038" y="2908"/>
                  </a:cubicBezTo>
                  <a:lnTo>
                    <a:pt x="4693" y="3562"/>
                  </a:lnTo>
                  <a:cubicBezTo>
                    <a:pt x="4745" y="3615"/>
                    <a:pt x="4809" y="3647"/>
                    <a:pt x="4876" y="3660"/>
                  </a:cubicBezTo>
                  <a:lnTo>
                    <a:pt x="4876" y="3999"/>
                  </a:lnTo>
                  <a:cubicBezTo>
                    <a:pt x="4876" y="4236"/>
                    <a:pt x="4949" y="4461"/>
                    <a:pt x="5078" y="4650"/>
                  </a:cubicBezTo>
                  <a:lnTo>
                    <a:pt x="4859" y="4872"/>
                  </a:lnTo>
                  <a:cubicBezTo>
                    <a:pt x="4737" y="4992"/>
                    <a:pt x="4553" y="5027"/>
                    <a:pt x="4393" y="4962"/>
                  </a:cubicBezTo>
                  <a:cubicBezTo>
                    <a:pt x="4300" y="4924"/>
                    <a:pt x="4114" y="4840"/>
                    <a:pt x="3921" y="4722"/>
                  </a:cubicBezTo>
                  <a:cubicBezTo>
                    <a:pt x="3749" y="4617"/>
                    <a:pt x="3525" y="4671"/>
                    <a:pt x="3420" y="4842"/>
                  </a:cubicBezTo>
                  <a:cubicBezTo>
                    <a:pt x="3314" y="5013"/>
                    <a:pt x="3369" y="5237"/>
                    <a:pt x="3539" y="5341"/>
                  </a:cubicBezTo>
                  <a:cubicBezTo>
                    <a:pt x="3714" y="5449"/>
                    <a:pt x="3918" y="5552"/>
                    <a:pt x="4113" y="5635"/>
                  </a:cubicBezTo>
                  <a:cubicBezTo>
                    <a:pt x="4257" y="5695"/>
                    <a:pt x="4409" y="5724"/>
                    <a:pt x="4558" y="5724"/>
                  </a:cubicBezTo>
                  <a:cubicBezTo>
                    <a:pt x="4856" y="5724"/>
                    <a:pt x="5150" y="5608"/>
                    <a:pt x="5369" y="5388"/>
                  </a:cubicBezTo>
                  <a:lnTo>
                    <a:pt x="5663" y="5094"/>
                  </a:lnTo>
                  <a:cubicBezTo>
                    <a:pt x="5727" y="5119"/>
                    <a:pt x="5793" y="5142"/>
                    <a:pt x="5857" y="5162"/>
                  </a:cubicBezTo>
                  <a:lnTo>
                    <a:pt x="5857" y="8032"/>
                  </a:lnTo>
                  <a:cubicBezTo>
                    <a:pt x="5857" y="8130"/>
                    <a:pt x="5894" y="8221"/>
                    <a:pt x="5964" y="8291"/>
                  </a:cubicBezTo>
                  <a:lnTo>
                    <a:pt x="6873" y="9198"/>
                  </a:lnTo>
                  <a:cubicBezTo>
                    <a:pt x="6942" y="9266"/>
                    <a:pt x="7033" y="9304"/>
                    <a:pt x="7129" y="9304"/>
                  </a:cubicBezTo>
                  <a:lnTo>
                    <a:pt x="7131" y="9304"/>
                  </a:lnTo>
                  <a:cubicBezTo>
                    <a:pt x="7227" y="9304"/>
                    <a:pt x="7320" y="9263"/>
                    <a:pt x="7390" y="9195"/>
                  </a:cubicBezTo>
                  <a:lnTo>
                    <a:pt x="8280" y="8287"/>
                  </a:lnTo>
                  <a:cubicBezTo>
                    <a:pt x="8418" y="8146"/>
                    <a:pt x="8418" y="7920"/>
                    <a:pt x="8280" y="7778"/>
                  </a:cubicBezTo>
                  <a:lnTo>
                    <a:pt x="7969" y="7458"/>
                  </a:lnTo>
                  <a:lnTo>
                    <a:pt x="8296" y="7135"/>
                  </a:lnTo>
                  <a:cubicBezTo>
                    <a:pt x="8366" y="7065"/>
                    <a:pt x="8404" y="6972"/>
                    <a:pt x="8404" y="6875"/>
                  </a:cubicBezTo>
                  <a:cubicBezTo>
                    <a:pt x="8404" y="6776"/>
                    <a:pt x="8364" y="6684"/>
                    <a:pt x="8295" y="6616"/>
                  </a:cubicBezTo>
                  <a:lnTo>
                    <a:pt x="7711" y="6044"/>
                  </a:lnTo>
                  <a:cubicBezTo>
                    <a:pt x="7567" y="5903"/>
                    <a:pt x="7339" y="5906"/>
                    <a:pt x="7196" y="6048"/>
                  </a:cubicBezTo>
                  <a:cubicBezTo>
                    <a:pt x="7057" y="6192"/>
                    <a:pt x="7058" y="6422"/>
                    <a:pt x="7202" y="6563"/>
                  </a:cubicBezTo>
                  <a:lnTo>
                    <a:pt x="7522" y="6877"/>
                  </a:lnTo>
                  <a:lnTo>
                    <a:pt x="7201" y="7196"/>
                  </a:lnTo>
                  <a:cubicBezTo>
                    <a:pt x="7058" y="7336"/>
                    <a:pt x="7057" y="7565"/>
                    <a:pt x="7196" y="7709"/>
                  </a:cubicBezTo>
                  <a:lnTo>
                    <a:pt x="7510" y="8032"/>
                  </a:lnTo>
                  <a:lnTo>
                    <a:pt x="7125" y="8425"/>
                  </a:lnTo>
                  <a:lnTo>
                    <a:pt x="6582" y="7884"/>
                  </a:lnTo>
                  <a:lnTo>
                    <a:pt x="6582" y="4905"/>
                  </a:lnTo>
                  <a:cubicBezTo>
                    <a:pt x="6582" y="4810"/>
                    <a:pt x="6543" y="4717"/>
                    <a:pt x="6478" y="4650"/>
                  </a:cubicBezTo>
                  <a:lnTo>
                    <a:pt x="6460" y="4633"/>
                  </a:lnTo>
                  <a:cubicBezTo>
                    <a:pt x="6415" y="4585"/>
                    <a:pt x="6357" y="4553"/>
                    <a:pt x="6294" y="4536"/>
                  </a:cubicBezTo>
                  <a:cubicBezTo>
                    <a:pt x="6153" y="4498"/>
                    <a:pt x="6009" y="4451"/>
                    <a:pt x="5867" y="4396"/>
                  </a:cubicBezTo>
                  <a:cubicBezTo>
                    <a:pt x="5707" y="4335"/>
                    <a:pt x="5601" y="4176"/>
                    <a:pt x="5601" y="4002"/>
                  </a:cubicBezTo>
                  <a:lnTo>
                    <a:pt x="5601" y="2546"/>
                  </a:lnTo>
                  <a:cubicBezTo>
                    <a:pt x="5601" y="2378"/>
                    <a:pt x="5702" y="2223"/>
                    <a:pt x="5857" y="2154"/>
                  </a:cubicBezTo>
                  <a:cubicBezTo>
                    <a:pt x="6069" y="2058"/>
                    <a:pt x="6369" y="1949"/>
                    <a:pt x="6709" y="1898"/>
                  </a:cubicBezTo>
                  <a:lnTo>
                    <a:pt x="6709" y="2469"/>
                  </a:lnTo>
                  <a:lnTo>
                    <a:pt x="6636" y="2469"/>
                  </a:lnTo>
                  <a:cubicBezTo>
                    <a:pt x="6437" y="2469"/>
                    <a:pt x="6273" y="2633"/>
                    <a:pt x="6273" y="2832"/>
                  </a:cubicBezTo>
                  <a:cubicBezTo>
                    <a:pt x="6273" y="3033"/>
                    <a:pt x="6437" y="3196"/>
                    <a:pt x="6636" y="3196"/>
                  </a:cubicBezTo>
                  <a:lnTo>
                    <a:pt x="7545" y="3196"/>
                  </a:lnTo>
                  <a:cubicBezTo>
                    <a:pt x="7746" y="3196"/>
                    <a:pt x="7909" y="3033"/>
                    <a:pt x="7909" y="2832"/>
                  </a:cubicBezTo>
                  <a:cubicBezTo>
                    <a:pt x="7909" y="2633"/>
                    <a:pt x="7746" y="2469"/>
                    <a:pt x="7545" y="2469"/>
                  </a:cubicBezTo>
                  <a:lnTo>
                    <a:pt x="7436" y="2469"/>
                  </a:lnTo>
                  <a:lnTo>
                    <a:pt x="7436" y="1893"/>
                  </a:lnTo>
                  <a:cubicBezTo>
                    <a:pt x="7791" y="1942"/>
                    <a:pt x="8105" y="2053"/>
                    <a:pt x="8329" y="2150"/>
                  </a:cubicBezTo>
                  <a:cubicBezTo>
                    <a:pt x="8482" y="2218"/>
                    <a:pt x="8583" y="2371"/>
                    <a:pt x="8583" y="2540"/>
                  </a:cubicBezTo>
                  <a:lnTo>
                    <a:pt x="8583" y="4015"/>
                  </a:lnTo>
                  <a:cubicBezTo>
                    <a:pt x="8583" y="4185"/>
                    <a:pt x="8473" y="4344"/>
                    <a:pt x="8313" y="4410"/>
                  </a:cubicBezTo>
                  <a:cubicBezTo>
                    <a:pt x="8153" y="4476"/>
                    <a:pt x="7989" y="4531"/>
                    <a:pt x="7823" y="4569"/>
                  </a:cubicBezTo>
                  <a:cubicBezTo>
                    <a:pt x="7630" y="4616"/>
                    <a:pt x="7508" y="4812"/>
                    <a:pt x="7554" y="5007"/>
                  </a:cubicBezTo>
                  <a:cubicBezTo>
                    <a:pt x="7602" y="5202"/>
                    <a:pt x="7798" y="5324"/>
                    <a:pt x="7993" y="5276"/>
                  </a:cubicBezTo>
                  <a:cubicBezTo>
                    <a:pt x="8194" y="5226"/>
                    <a:pt x="8395" y="5161"/>
                    <a:pt x="8590" y="5081"/>
                  </a:cubicBezTo>
                  <a:cubicBezTo>
                    <a:pt x="9023" y="4902"/>
                    <a:pt x="9305" y="4483"/>
                    <a:pt x="9307" y="4015"/>
                  </a:cubicBezTo>
                  <a:lnTo>
                    <a:pt x="9307" y="2540"/>
                  </a:lnTo>
                  <a:cubicBezTo>
                    <a:pt x="9313" y="2087"/>
                    <a:pt x="9042" y="1673"/>
                    <a:pt x="8623" y="1490"/>
                  </a:cubicBezTo>
                  <a:close/>
                  <a:moveTo>
                    <a:pt x="5560" y="1494"/>
                  </a:moveTo>
                  <a:lnTo>
                    <a:pt x="5506" y="1522"/>
                  </a:lnTo>
                  <a:cubicBezTo>
                    <a:pt x="5430" y="1463"/>
                    <a:pt x="5353" y="1410"/>
                    <a:pt x="5273" y="1359"/>
                  </a:cubicBezTo>
                  <a:cubicBezTo>
                    <a:pt x="5315" y="1004"/>
                    <a:pt x="5618" y="729"/>
                    <a:pt x="5983" y="729"/>
                  </a:cubicBezTo>
                  <a:lnTo>
                    <a:pt x="5989" y="729"/>
                  </a:lnTo>
                  <a:lnTo>
                    <a:pt x="5995" y="729"/>
                  </a:lnTo>
                  <a:cubicBezTo>
                    <a:pt x="6294" y="729"/>
                    <a:pt x="6553" y="914"/>
                    <a:pt x="6658" y="1177"/>
                  </a:cubicBezTo>
                  <a:cubicBezTo>
                    <a:pt x="6214" y="1235"/>
                    <a:pt x="5829" y="1375"/>
                    <a:pt x="5560" y="149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6" name="Google Shape;586;p32"/>
          <p:cNvSpPr txBox="1"/>
          <p:nvPr/>
        </p:nvSpPr>
        <p:spPr>
          <a:xfrm>
            <a:off x="7019025" y="4258650"/>
            <a:ext cx="10227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DATABASE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87" name="Google Shape;587;p32"/>
          <p:cNvSpPr txBox="1"/>
          <p:nvPr/>
        </p:nvSpPr>
        <p:spPr>
          <a:xfrm>
            <a:off x="4068675" y="3199550"/>
            <a:ext cx="733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FF00"/>
                </a:solidFill>
              </a:rPr>
              <a:t>✓</a:t>
            </a:r>
            <a:endParaRPr b="1" sz="600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3"/>
          <p:cNvSpPr txBox="1"/>
          <p:nvPr/>
        </p:nvSpPr>
        <p:spPr>
          <a:xfrm>
            <a:off x="525000" y="381625"/>
            <a:ext cx="80940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Password Management Service</a:t>
            </a:r>
            <a:endParaRPr b="1" sz="3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93" name="Google Shape;593;p33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594" name="Google Shape;59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33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96" name="Google Shape;596;p33"/>
          <p:cNvSpPr/>
          <p:nvPr/>
        </p:nvSpPr>
        <p:spPr>
          <a:xfrm>
            <a:off x="5524792" y="18212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7" name="Google Shape;597;p33"/>
          <p:cNvCxnSpPr>
            <a:stCxn id="598" idx="7"/>
            <a:endCxn id="596" idx="2"/>
          </p:cNvCxnSpPr>
          <p:nvPr/>
        </p:nvCxnSpPr>
        <p:spPr>
          <a:xfrm flipH="1" rot="10800000">
            <a:off x="4213154" y="2229438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99" name="Google Shape;599;p33"/>
          <p:cNvSpPr/>
          <p:nvPr/>
        </p:nvSpPr>
        <p:spPr>
          <a:xfrm>
            <a:off x="5524792" y="34544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3516142" y="26378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33"/>
          <p:cNvSpPr/>
          <p:nvPr/>
        </p:nvSpPr>
        <p:spPr>
          <a:xfrm>
            <a:off x="5763923" y="2060387"/>
            <a:ext cx="338338" cy="338325"/>
          </a:xfrm>
          <a:custGeom>
            <a:rect b="b" l="l" r="r" t="t"/>
            <a:pathLst>
              <a:path extrusionOk="0" h="9310" w="9311">
                <a:moveTo>
                  <a:pt x="2146" y="1800"/>
                </a:moveTo>
                <a:cubicBezTo>
                  <a:pt x="2146" y="2001"/>
                  <a:pt x="1982" y="2163"/>
                  <a:pt x="1783" y="2163"/>
                </a:cubicBezTo>
                <a:cubicBezTo>
                  <a:pt x="1582" y="2163"/>
                  <a:pt x="1419" y="2001"/>
                  <a:pt x="1419" y="1800"/>
                </a:cubicBezTo>
                <a:cubicBezTo>
                  <a:pt x="1419" y="1601"/>
                  <a:pt x="1582" y="1436"/>
                  <a:pt x="1783" y="1436"/>
                </a:cubicBezTo>
                <a:cubicBezTo>
                  <a:pt x="1982" y="1436"/>
                  <a:pt x="2146" y="1599"/>
                  <a:pt x="2146" y="1800"/>
                </a:cubicBezTo>
                <a:close/>
                <a:moveTo>
                  <a:pt x="4874" y="8946"/>
                </a:moveTo>
                <a:cubicBezTo>
                  <a:pt x="4874" y="9146"/>
                  <a:pt x="4709" y="9310"/>
                  <a:pt x="4510" y="9310"/>
                </a:cubicBezTo>
                <a:lnTo>
                  <a:pt x="1455" y="9310"/>
                </a:lnTo>
                <a:cubicBezTo>
                  <a:pt x="653" y="9310"/>
                  <a:pt x="1" y="8657"/>
                  <a:pt x="1" y="7855"/>
                </a:cubicBezTo>
                <a:lnTo>
                  <a:pt x="1" y="7182"/>
                </a:lnTo>
                <a:cubicBezTo>
                  <a:pt x="1" y="6748"/>
                  <a:pt x="191" y="6359"/>
                  <a:pt x="495" y="6091"/>
                </a:cubicBezTo>
                <a:cubicBezTo>
                  <a:pt x="193" y="5825"/>
                  <a:pt x="1" y="5435"/>
                  <a:pt x="1" y="5000"/>
                </a:cubicBezTo>
                <a:lnTo>
                  <a:pt x="1" y="4309"/>
                </a:lnTo>
                <a:cubicBezTo>
                  <a:pt x="1" y="3876"/>
                  <a:pt x="191" y="3486"/>
                  <a:pt x="495" y="3218"/>
                </a:cubicBezTo>
                <a:cubicBezTo>
                  <a:pt x="193" y="2952"/>
                  <a:pt x="1" y="2562"/>
                  <a:pt x="1" y="2127"/>
                </a:cubicBezTo>
                <a:lnTo>
                  <a:pt x="1" y="1455"/>
                </a:lnTo>
                <a:cubicBezTo>
                  <a:pt x="1" y="654"/>
                  <a:pt x="653" y="0"/>
                  <a:pt x="1455" y="0"/>
                </a:cubicBezTo>
                <a:lnTo>
                  <a:pt x="7128" y="0"/>
                </a:lnTo>
                <a:cubicBezTo>
                  <a:pt x="7930" y="0"/>
                  <a:pt x="8583" y="654"/>
                  <a:pt x="8583" y="1455"/>
                </a:cubicBezTo>
                <a:lnTo>
                  <a:pt x="8583" y="2491"/>
                </a:lnTo>
                <a:cubicBezTo>
                  <a:pt x="8583" y="2824"/>
                  <a:pt x="8433" y="3122"/>
                  <a:pt x="8196" y="3323"/>
                </a:cubicBezTo>
                <a:cubicBezTo>
                  <a:pt x="8280" y="3413"/>
                  <a:pt x="8355" y="3516"/>
                  <a:pt x="8414" y="3630"/>
                </a:cubicBezTo>
                <a:cubicBezTo>
                  <a:pt x="8510" y="3807"/>
                  <a:pt x="8440" y="4028"/>
                  <a:pt x="8264" y="4120"/>
                </a:cubicBezTo>
                <a:cubicBezTo>
                  <a:pt x="8086" y="4214"/>
                  <a:pt x="7866" y="4146"/>
                  <a:pt x="7773" y="3969"/>
                </a:cubicBezTo>
                <a:cubicBezTo>
                  <a:pt x="7646" y="3730"/>
                  <a:pt x="7400" y="3582"/>
                  <a:pt x="7130" y="3582"/>
                </a:cubicBezTo>
                <a:lnTo>
                  <a:pt x="3511" y="3582"/>
                </a:lnTo>
                <a:lnTo>
                  <a:pt x="3511" y="4818"/>
                </a:lnTo>
                <a:cubicBezTo>
                  <a:pt x="3511" y="5019"/>
                  <a:pt x="3348" y="5182"/>
                  <a:pt x="3147" y="5182"/>
                </a:cubicBezTo>
                <a:cubicBezTo>
                  <a:pt x="2948" y="5182"/>
                  <a:pt x="2784" y="5019"/>
                  <a:pt x="2784" y="4818"/>
                </a:cubicBezTo>
                <a:lnTo>
                  <a:pt x="2784" y="3582"/>
                </a:lnTo>
                <a:lnTo>
                  <a:pt x="1457" y="3582"/>
                </a:lnTo>
                <a:cubicBezTo>
                  <a:pt x="1055" y="3582"/>
                  <a:pt x="730" y="3908"/>
                  <a:pt x="730" y="4309"/>
                </a:cubicBezTo>
                <a:lnTo>
                  <a:pt x="730" y="5000"/>
                </a:lnTo>
                <a:cubicBezTo>
                  <a:pt x="730" y="5401"/>
                  <a:pt x="1055" y="5727"/>
                  <a:pt x="1457" y="5727"/>
                </a:cubicBezTo>
                <a:lnTo>
                  <a:pt x="2330" y="5727"/>
                </a:lnTo>
                <a:lnTo>
                  <a:pt x="3857" y="5727"/>
                </a:lnTo>
                <a:cubicBezTo>
                  <a:pt x="4056" y="5727"/>
                  <a:pt x="4221" y="5892"/>
                  <a:pt x="4221" y="6091"/>
                </a:cubicBezTo>
                <a:cubicBezTo>
                  <a:pt x="4221" y="6292"/>
                  <a:pt x="4056" y="6455"/>
                  <a:pt x="3857" y="6455"/>
                </a:cubicBezTo>
                <a:lnTo>
                  <a:pt x="3511" y="6455"/>
                </a:lnTo>
                <a:lnTo>
                  <a:pt x="3511" y="7673"/>
                </a:lnTo>
                <a:cubicBezTo>
                  <a:pt x="3511" y="7873"/>
                  <a:pt x="3348" y="8037"/>
                  <a:pt x="3147" y="8037"/>
                </a:cubicBezTo>
                <a:cubicBezTo>
                  <a:pt x="2948" y="8037"/>
                  <a:pt x="2784" y="7873"/>
                  <a:pt x="2784" y="7673"/>
                </a:cubicBezTo>
                <a:lnTo>
                  <a:pt x="2784" y="6455"/>
                </a:lnTo>
                <a:lnTo>
                  <a:pt x="2330" y="6455"/>
                </a:lnTo>
                <a:lnTo>
                  <a:pt x="1457" y="6455"/>
                </a:lnTo>
                <a:cubicBezTo>
                  <a:pt x="1055" y="6455"/>
                  <a:pt x="730" y="6780"/>
                  <a:pt x="730" y="7182"/>
                </a:cubicBezTo>
                <a:lnTo>
                  <a:pt x="730" y="7855"/>
                </a:lnTo>
                <a:cubicBezTo>
                  <a:pt x="730" y="8257"/>
                  <a:pt x="1055" y="8583"/>
                  <a:pt x="1457" y="8583"/>
                </a:cubicBezTo>
                <a:lnTo>
                  <a:pt x="4512" y="8583"/>
                </a:lnTo>
                <a:cubicBezTo>
                  <a:pt x="4711" y="8583"/>
                  <a:pt x="4874" y="8744"/>
                  <a:pt x="4874" y="8946"/>
                </a:cubicBezTo>
                <a:close/>
                <a:moveTo>
                  <a:pt x="1455" y="2854"/>
                </a:moveTo>
                <a:lnTo>
                  <a:pt x="7128" y="2854"/>
                </a:lnTo>
                <a:lnTo>
                  <a:pt x="7492" y="2854"/>
                </a:lnTo>
                <a:cubicBezTo>
                  <a:pt x="7691" y="2854"/>
                  <a:pt x="7856" y="2691"/>
                  <a:pt x="7856" y="2491"/>
                </a:cubicBezTo>
                <a:lnTo>
                  <a:pt x="7856" y="1455"/>
                </a:lnTo>
                <a:cubicBezTo>
                  <a:pt x="7856" y="1054"/>
                  <a:pt x="7530" y="728"/>
                  <a:pt x="7128" y="728"/>
                </a:cubicBezTo>
                <a:lnTo>
                  <a:pt x="3509" y="728"/>
                </a:lnTo>
                <a:lnTo>
                  <a:pt x="3509" y="1945"/>
                </a:lnTo>
                <a:cubicBezTo>
                  <a:pt x="3509" y="2146"/>
                  <a:pt x="3346" y="2309"/>
                  <a:pt x="3146" y="2309"/>
                </a:cubicBezTo>
                <a:cubicBezTo>
                  <a:pt x="2946" y="2309"/>
                  <a:pt x="2782" y="2146"/>
                  <a:pt x="2782" y="1945"/>
                </a:cubicBezTo>
                <a:lnTo>
                  <a:pt x="2782" y="728"/>
                </a:lnTo>
                <a:lnTo>
                  <a:pt x="1455" y="728"/>
                </a:lnTo>
                <a:cubicBezTo>
                  <a:pt x="1053" y="728"/>
                  <a:pt x="728" y="1054"/>
                  <a:pt x="728" y="1455"/>
                </a:cubicBezTo>
                <a:lnTo>
                  <a:pt x="728" y="2127"/>
                </a:lnTo>
                <a:cubicBezTo>
                  <a:pt x="728" y="2527"/>
                  <a:pt x="1055" y="2854"/>
                  <a:pt x="1455" y="2854"/>
                </a:cubicBezTo>
                <a:close/>
                <a:moveTo>
                  <a:pt x="1419" y="7528"/>
                </a:moveTo>
                <a:cubicBezTo>
                  <a:pt x="1419" y="7727"/>
                  <a:pt x="1582" y="7892"/>
                  <a:pt x="1783" y="7892"/>
                </a:cubicBezTo>
                <a:cubicBezTo>
                  <a:pt x="1982" y="7892"/>
                  <a:pt x="2146" y="7727"/>
                  <a:pt x="2146" y="7528"/>
                </a:cubicBezTo>
                <a:cubicBezTo>
                  <a:pt x="2146" y="7327"/>
                  <a:pt x="1982" y="7164"/>
                  <a:pt x="1783" y="7164"/>
                </a:cubicBezTo>
                <a:cubicBezTo>
                  <a:pt x="1582" y="7164"/>
                  <a:pt x="1419" y="7326"/>
                  <a:pt x="1419" y="7528"/>
                </a:cubicBezTo>
                <a:close/>
                <a:moveTo>
                  <a:pt x="1419" y="4655"/>
                </a:moveTo>
                <a:cubicBezTo>
                  <a:pt x="1419" y="4854"/>
                  <a:pt x="1582" y="5019"/>
                  <a:pt x="1783" y="5019"/>
                </a:cubicBezTo>
                <a:cubicBezTo>
                  <a:pt x="1982" y="5019"/>
                  <a:pt x="2146" y="4854"/>
                  <a:pt x="2146" y="4655"/>
                </a:cubicBezTo>
                <a:cubicBezTo>
                  <a:pt x="2146" y="4454"/>
                  <a:pt x="1982" y="4292"/>
                  <a:pt x="1783" y="4292"/>
                </a:cubicBezTo>
                <a:cubicBezTo>
                  <a:pt x="1582" y="4292"/>
                  <a:pt x="1419" y="4453"/>
                  <a:pt x="1419" y="4655"/>
                </a:cubicBezTo>
                <a:close/>
                <a:moveTo>
                  <a:pt x="9310" y="5596"/>
                </a:moveTo>
                <a:lnTo>
                  <a:pt x="9310" y="6983"/>
                </a:lnTo>
                <a:cubicBezTo>
                  <a:pt x="9310" y="7551"/>
                  <a:pt x="9085" y="8132"/>
                  <a:pt x="8694" y="8575"/>
                </a:cubicBezTo>
                <a:cubicBezTo>
                  <a:pt x="8275" y="9048"/>
                  <a:pt x="7728" y="9310"/>
                  <a:pt x="7152" y="9310"/>
                </a:cubicBezTo>
                <a:lnTo>
                  <a:pt x="7102" y="9310"/>
                </a:lnTo>
                <a:cubicBezTo>
                  <a:pt x="6526" y="9310"/>
                  <a:pt x="5979" y="9050"/>
                  <a:pt x="5560" y="8575"/>
                </a:cubicBezTo>
                <a:cubicBezTo>
                  <a:pt x="5168" y="8132"/>
                  <a:pt x="4944" y="7551"/>
                  <a:pt x="4944" y="6983"/>
                </a:cubicBezTo>
                <a:lnTo>
                  <a:pt x="4944" y="5596"/>
                </a:lnTo>
                <a:cubicBezTo>
                  <a:pt x="4944" y="5452"/>
                  <a:pt x="5028" y="5324"/>
                  <a:pt x="5159" y="5263"/>
                </a:cubicBezTo>
                <a:lnTo>
                  <a:pt x="6947" y="4466"/>
                </a:lnTo>
                <a:cubicBezTo>
                  <a:pt x="7005" y="4438"/>
                  <a:pt x="7067" y="4430"/>
                  <a:pt x="7128" y="4434"/>
                </a:cubicBezTo>
                <a:cubicBezTo>
                  <a:pt x="7188" y="4430"/>
                  <a:pt x="7249" y="4438"/>
                  <a:pt x="7310" y="4466"/>
                </a:cubicBezTo>
                <a:lnTo>
                  <a:pt x="9097" y="5263"/>
                </a:lnTo>
                <a:cubicBezTo>
                  <a:pt x="9226" y="5324"/>
                  <a:pt x="9310" y="5454"/>
                  <a:pt x="9310" y="5596"/>
                </a:cubicBezTo>
                <a:close/>
                <a:moveTo>
                  <a:pt x="8583" y="5833"/>
                </a:moveTo>
                <a:lnTo>
                  <a:pt x="7126" y="5182"/>
                </a:lnTo>
                <a:lnTo>
                  <a:pt x="5669" y="5833"/>
                </a:lnTo>
                <a:lnTo>
                  <a:pt x="5669" y="6983"/>
                </a:lnTo>
                <a:cubicBezTo>
                  <a:pt x="5669" y="7736"/>
                  <a:pt x="6282" y="8583"/>
                  <a:pt x="7101" y="8583"/>
                </a:cubicBezTo>
                <a:lnTo>
                  <a:pt x="7150" y="8583"/>
                </a:lnTo>
                <a:cubicBezTo>
                  <a:pt x="7969" y="8583"/>
                  <a:pt x="8580" y="7739"/>
                  <a:pt x="8580" y="6983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33"/>
          <p:cNvSpPr/>
          <p:nvPr/>
        </p:nvSpPr>
        <p:spPr>
          <a:xfrm>
            <a:off x="5763923" y="3744333"/>
            <a:ext cx="338338" cy="236834"/>
          </a:xfrm>
          <a:custGeom>
            <a:rect b="b" l="l" r="r" t="t"/>
            <a:pathLst>
              <a:path extrusionOk="0" h="6510" w="9311">
                <a:moveTo>
                  <a:pt x="4292" y="4854"/>
                </a:moveTo>
                <a:lnTo>
                  <a:pt x="4292" y="4237"/>
                </a:lnTo>
                <a:cubicBezTo>
                  <a:pt x="4106" y="4118"/>
                  <a:pt x="3982" y="3910"/>
                  <a:pt x="3982" y="3671"/>
                </a:cubicBezTo>
                <a:lnTo>
                  <a:pt x="3982" y="3671"/>
                </a:lnTo>
                <a:cubicBezTo>
                  <a:pt x="3982" y="3301"/>
                  <a:pt x="4285" y="2999"/>
                  <a:pt x="4656" y="2999"/>
                </a:cubicBezTo>
                <a:lnTo>
                  <a:pt x="4656" y="2999"/>
                </a:lnTo>
                <a:cubicBezTo>
                  <a:pt x="5026" y="2999"/>
                  <a:pt x="5328" y="3301"/>
                  <a:pt x="5328" y="3671"/>
                </a:cubicBezTo>
                <a:lnTo>
                  <a:pt x="5328" y="3671"/>
                </a:lnTo>
                <a:cubicBezTo>
                  <a:pt x="5328" y="3910"/>
                  <a:pt x="5204" y="4119"/>
                  <a:pt x="5019" y="4237"/>
                </a:cubicBezTo>
                <a:lnTo>
                  <a:pt x="5019" y="4854"/>
                </a:lnTo>
                <a:cubicBezTo>
                  <a:pt x="5019" y="5053"/>
                  <a:pt x="4855" y="5218"/>
                  <a:pt x="4656" y="5218"/>
                </a:cubicBezTo>
                <a:cubicBezTo>
                  <a:pt x="4453" y="5218"/>
                  <a:pt x="4292" y="5056"/>
                  <a:pt x="4292" y="4854"/>
                </a:cubicBezTo>
                <a:close/>
                <a:moveTo>
                  <a:pt x="8401" y="2722"/>
                </a:moveTo>
                <a:lnTo>
                  <a:pt x="8401" y="2479"/>
                </a:lnTo>
                <a:cubicBezTo>
                  <a:pt x="8401" y="1111"/>
                  <a:pt x="7288" y="0"/>
                  <a:pt x="5922" y="0"/>
                </a:cubicBezTo>
                <a:cubicBezTo>
                  <a:pt x="5328" y="0"/>
                  <a:pt x="4752" y="215"/>
                  <a:pt x="4302" y="604"/>
                </a:cubicBezTo>
                <a:cubicBezTo>
                  <a:pt x="4004" y="861"/>
                  <a:pt x="3775" y="1184"/>
                  <a:pt x="3627" y="1543"/>
                </a:cubicBezTo>
                <a:cubicBezTo>
                  <a:pt x="3403" y="1428"/>
                  <a:pt x="3150" y="1364"/>
                  <a:pt x="2891" y="1364"/>
                </a:cubicBezTo>
                <a:cubicBezTo>
                  <a:pt x="1998" y="1364"/>
                  <a:pt x="1274" y="2090"/>
                  <a:pt x="1274" y="2982"/>
                </a:cubicBezTo>
                <a:lnTo>
                  <a:pt x="1274" y="3314"/>
                </a:lnTo>
                <a:cubicBezTo>
                  <a:pt x="546" y="3477"/>
                  <a:pt x="1" y="4122"/>
                  <a:pt x="1" y="4892"/>
                </a:cubicBezTo>
                <a:cubicBezTo>
                  <a:pt x="1" y="5325"/>
                  <a:pt x="164" y="5730"/>
                  <a:pt x="460" y="6034"/>
                </a:cubicBezTo>
                <a:cubicBezTo>
                  <a:pt x="760" y="6341"/>
                  <a:pt x="1166" y="6509"/>
                  <a:pt x="1601" y="6509"/>
                </a:cubicBezTo>
                <a:lnTo>
                  <a:pt x="7274" y="6509"/>
                </a:lnTo>
                <a:cubicBezTo>
                  <a:pt x="7283" y="6509"/>
                  <a:pt x="7291" y="6509"/>
                  <a:pt x="7300" y="6508"/>
                </a:cubicBezTo>
                <a:cubicBezTo>
                  <a:pt x="7652" y="6498"/>
                  <a:pt x="7995" y="6397"/>
                  <a:pt x="8295" y="6218"/>
                </a:cubicBezTo>
                <a:cubicBezTo>
                  <a:pt x="8468" y="6117"/>
                  <a:pt x="8525" y="5894"/>
                  <a:pt x="8423" y="5721"/>
                </a:cubicBezTo>
                <a:cubicBezTo>
                  <a:pt x="8321" y="5548"/>
                  <a:pt x="8097" y="5491"/>
                  <a:pt x="7924" y="5594"/>
                </a:cubicBezTo>
                <a:cubicBezTo>
                  <a:pt x="7726" y="5712"/>
                  <a:pt x="7499" y="5778"/>
                  <a:pt x="7267" y="5781"/>
                </a:cubicBezTo>
                <a:lnTo>
                  <a:pt x="7255" y="5781"/>
                </a:lnTo>
                <a:lnTo>
                  <a:pt x="1601" y="5781"/>
                </a:lnTo>
                <a:cubicBezTo>
                  <a:pt x="1112" y="5781"/>
                  <a:pt x="728" y="5391"/>
                  <a:pt x="728" y="4890"/>
                </a:cubicBezTo>
                <a:cubicBezTo>
                  <a:pt x="728" y="4399"/>
                  <a:pt x="1135" y="3999"/>
                  <a:pt x="1633" y="3999"/>
                </a:cubicBezTo>
                <a:lnTo>
                  <a:pt x="1637" y="3999"/>
                </a:lnTo>
                <a:cubicBezTo>
                  <a:pt x="1837" y="3999"/>
                  <a:pt x="2001" y="3836"/>
                  <a:pt x="2001" y="3635"/>
                </a:cubicBezTo>
                <a:lnTo>
                  <a:pt x="2001" y="2981"/>
                </a:lnTo>
                <a:cubicBezTo>
                  <a:pt x="2001" y="2490"/>
                  <a:pt x="2401" y="2090"/>
                  <a:pt x="2891" y="2090"/>
                </a:cubicBezTo>
                <a:cubicBezTo>
                  <a:pt x="3146" y="2090"/>
                  <a:pt x="3390" y="2201"/>
                  <a:pt x="3559" y="2391"/>
                </a:cubicBezTo>
                <a:cubicBezTo>
                  <a:pt x="3652" y="2498"/>
                  <a:pt x="3799" y="2540"/>
                  <a:pt x="3933" y="2501"/>
                </a:cubicBezTo>
                <a:cubicBezTo>
                  <a:pt x="4068" y="2461"/>
                  <a:pt x="4170" y="2346"/>
                  <a:pt x="4190" y="2208"/>
                </a:cubicBezTo>
                <a:cubicBezTo>
                  <a:pt x="4321" y="1364"/>
                  <a:pt x="5064" y="729"/>
                  <a:pt x="5921" y="729"/>
                </a:cubicBezTo>
                <a:cubicBezTo>
                  <a:pt x="6887" y="729"/>
                  <a:pt x="7672" y="1514"/>
                  <a:pt x="7672" y="2479"/>
                </a:cubicBezTo>
                <a:lnTo>
                  <a:pt x="7672" y="2927"/>
                </a:lnTo>
                <a:cubicBezTo>
                  <a:pt x="7672" y="3061"/>
                  <a:pt x="7747" y="3184"/>
                  <a:pt x="7864" y="3248"/>
                </a:cubicBezTo>
                <a:cubicBezTo>
                  <a:pt x="8307" y="3482"/>
                  <a:pt x="8582" y="3939"/>
                  <a:pt x="8582" y="4438"/>
                </a:cubicBezTo>
                <a:cubicBezTo>
                  <a:pt x="8582" y="4637"/>
                  <a:pt x="8744" y="4802"/>
                  <a:pt x="8945" y="4802"/>
                </a:cubicBezTo>
                <a:cubicBezTo>
                  <a:pt x="9144" y="4802"/>
                  <a:pt x="9309" y="4637"/>
                  <a:pt x="9309" y="4438"/>
                </a:cubicBezTo>
                <a:cubicBezTo>
                  <a:pt x="9310" y="3743"/>
                  <a:pt x="8967" y="3104"/>
                  <a:pt x="8401" y="2722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33"/>
          <p:cNvSpPr/>
          <p:nvPr/>
        </p:nvSpPr>
        <p:spPr>
          <a:xfrm>
            <a:off x="3755282" y="2876984"/>
            <a:ext cx="338324" cy="338325"/>
          </a:xfrm>
          <a:custGeom>
            <a:rect b="b" l="l" r="r" t="t"/>
            <a:pathLst>
              <a:path extrusionOk="0" h="9310" w="9355">
                <a:moveTo>
                  <a:pt x="7880" y="7855"/>
                </a:moveTo>
                <a:cubicBezTo>
                  <a:pt x="7681" y="7855"/>
                  <a:pt x="7516" y="7691"/>
                  <a:pt x="7516" y="7491"/>
                </a:cubicBezTo>
                <a:cubicBezTo>
                  <a:pt x="7516" y="7291"/>
                  <a:pt x="7681" y="7128"/>
                  <a:pt x="7880" y="7128"/>
                </a:cubicBezTo>
                <a:cubicBezTo>
                  <a:pt x="8081" y="7128"/>
                  <a:pt x="8244" y="7291"/>
                  <a:pt x="8244" y="7491"/>
                </a:cubicBezTo>
                <a:cubicBezTo>
                  <a:pt x="8244" y="7693"/>
                  <a:pt x="8082" y="7855"/>
                  <a:pt x="7880" y="7855"/>
                </a:cubicBezTo>
                <a:close/>
                <a:moveTo>
                  <a:pt x="9076" y="6265"/>
                </a:moveTo>
                <a:cubicBezTo>
                  <a:pt x="8919" y="5916"/>
                  <a:pt x="8569" y="5690"/>
                  <a:pt x="8181" y="5690"/>
                </a:cubicBezTo>
                <a:lnTo>
                  <a:pt x="7047" y="5690"/>
                </a:lnTo>
                <a:lnTo>
                  <a:pt x="7044" y="5690"/>
                </a:lnTo>
                <a:cubicBezTo>
                  <a:pt x="6635" y="5690"/>
                  <a:pt x="6278" y="5933"/>
                  <a:pt x="6134" y="6306"/>
                </a:cubicBezTo>
                <a:cubicBezTo>
                  <a:pt x="6116" y="6355"/>
                  <a:pt x="6094" y="6418"/>
                  <a:pt x="6068" y="6491"/>
                </a:cubicBezTo>
                <a:lnTo>
                  <a:pt x="3688" y="6491"/>
                </a:lnTo>
                <a:cubicBezTo>
                  <a:pt x="3589" y="6491"/>
                  <a:pt x="3494" y="6531"/>
                  <a:pt x="3427" y="6603"/>
                </a:cubicBezTo>
                <a:lnTo>
                  <a:pt x="2802" y="7245"/>
                </a:lnTo>
                <a:cubicBezTo>
                  <a:pt x="2664" y="7388"/>
                  <a:pt x="2665" y="7613"/>
                  <a:pt x="2803" y="7755"/>
                </a:cubicBezTo>
                <a:lnTo>
                  <a:pt x="3441" y="8402"/>
                </a:lnTo>
                <a:cubicBezTo>
                  <a:pt x="3509" y="8472"/>
                  <a:pt x="3602" y="8511"/>
                  <a:pt x="3701" y="8511"/>
                </a:cubicBezTo>
                <a:lnTo>
                  <a:pt x="4882" y="8511"/>
                </a:lnTo>
                <a:cubicBezTo>
                  <a:pt x="5083" y="8511"/>
                  <a:pt x="5246" y="8348"/>
                  <a:pt x="5246" y="8147"/>
                </a:cubicBezTo>
                <a:cubicBezTo>
                  <a:pt x="5246" y="7948"/>
                  <a:pt x="5083" y="7784"/>
                  <a:pt x="4882" y="7784"/>
                </a:cubicBezTo>
                <a:lnTo>
                  <a:pt x="3854" y="7784"/>
                </a:lnTo>
                <a:lnTo>
                  <a:pt x="3573" y="7499"/>
                </a:lnTo>
                <a:lnTo>
                  <a:pt x="3843" y="7221"/>
                </a:lnTo>
                <a:lnTo>
                  <a:pt x="6344" y="7221"/>
                </a:lnTo>
                <a:cubicBezTo>
                  <a:pt x="6511" y="7221"/>
                  <a:pt x="6657" y="7106"/>
                  <a:pt x="6697" y="6944"/>
                </a:cubicBezTo>
                <a:cubicBezTo>
                  <a:pt x="6727" y="6824"/>
                  <a:pt x="6763" y="6707"/>
                  <a:pt x="6817" y="6569"/>
                </a:cubicBezTo>
                <a:cubicBezTo>
                  <a:pt x="6852" y="6479"/>
                  <a:pt x="6940" y="6421"/>
                  <a:pt x="7048" y="6421"/>
                </a:cubicBezTo>
                <a:lnTo>
                  <a:pt x="7048" y="6421"/>
                </a:lnTo>
                <a:lnTo>
                  <a:pt x="8183" y="6421"/>
                </a:lnTo>
                <a:cubicBezTo>
                  <a:pt x="8286" y="6421"/>
                  <a:pt x="8373" y="6476"/>
                  <a:pt x="8414" y="6563"/>
                </a:cubicBezTo>
                <a:cubicBezTo>
                  <a:pt x="8511" y="6781"/>
                  <a:pt x="8628" y="7120"/>
                  <a:pt x="8628" y="7491"/>
                </a:cubicBezTo>
                <a:cubicBezTo>
                  <a:pt x="8628" y="7864"/>
                  <a:pt x="8511" y="8211"/>
                  <a:pt x="8415" y="8435"/>
                </a:cubicBezTo>
                <a:cubicBezTo>
                  <a:pt x="8375" y="8525"/>
                  <a:pt x="8286" y="8584"/>
                  <a:pt x="8185" y="8584"/>
                </a:cubicBezTo>
                <a:lnTo>
                  <a:pt x="8185" y="8584"/>
                </a:lnTo>
                <a:lnTo>
                  <a:pt x="7038" y="8584"/>
                </a:lnTo>
                <a:cubicBezTo>
                  <a:pt x="6939" y="8584"/>
                  <a:pt x="6844" y="8518"/>
                  <a:pt x="6804" y="8422"/>
                </a:cubicBezTo>
                <a:cubicBezTo>
                  <a:pt x="6763" y="8319"/>
                  <a:pt x="6724" y="8203"/>
                  <a:pt x="6692" y="8061"/>
                </a:cubicBezTo>
                <a:cubicBezTo>
                  <a:pt x="6644" y="7868"/>
                  <a:pt x="6447" y="7746"/>
                  <a:pt x="6252" y="7792"/>
                </a:cubicBezTo>
                <a:cubicBezTo>
                  <a:pt x="6059" y="7840"/>
                  <a:pt x="5937" y="8037"/>
                  <a:pt x="5983" y="8232"/>
                </a:cubicBezTo>
                <a:cubicBezTo>
                  <a:pt x="6025" y="8408"/>
                  <a:pt x="6075" y="8560"/>
                  <a:pt x="6132" y="8699"/>
                </a:cubicBezTo>
                <a:cubicBezTo>
                  <a:pt x="6284" y="9070"/>
                  <a:pt x="6638" y="9310"/>
                  <a:pt x="7036" y="9310"/>
                </a:cubicBezTo>
                <a:lnTo>
                  <a:pt x="8184" y="9310"/>
                </a:lnTo>
                <a:lnTo>
                  <a:pt x="8185" y="9310"/>
                </a:lnTo>
                <a:cubicBezTo>
                  <a:pt x="8575" y="9310"/>
                  <a:pt x="8924" y="9080"/>
                  <a:pt x="9080" y="8723"/>
                </a:cubicBezTo>
                <a:cubicBezTo>
                  <a:pt x="9207" y="8435"/>
                  <a:pt x="9355" y="7987"/>
                  <a:pt x="9355" y="7487"/>
                </a:cubicBezTo>
                <a:cubicBezTo>
                  <a:pt x="9354" y="6991"/>
                  <a:pt x="9202" y="6549"/>
                  <a:pt x="9076" y="6265"/>
                </a:cubicBezTo>
                <a:close/>
                <a:moveTo>
                  <a:pt x="2799" y="8946"/>
                </a:moveTo>
                <a:cubicBezTo>
                  <a:pt x="2799" y="9145"/>
                  <a:pt x="2635" y="9310"/>
                  <a:pt x="2435" y="9310"/>
                </a:cubicBezTo>
                <a:lnTo>
                  <a:pt x="1148" y="9310"/>
                </a:lnTo>
                <a:cubicBezTo>
                  <a:pt x="815" y="9310"/>
                  <a:pt x="502" y="9160"/>
                  <a:pt x="293" y="8902"/>
                </a:cubicBezTo>
                <a:cubicBezTo>
                  <a:pt x="82" y="8642"/>
                  <a:pt x="0" y="8306"/>
                  <a:pt x="67" y="7977"/>
                </a:cubicBezTo>
                <a:cubicBezTo>
                  <a:pt x="286" y="6927"/>
                  <a:pt x="864" y="5974"/>
                  <a:pt x="1695" y="5290"/>
                </a:cubicBezTo>
                <a:cubicBezTo>
                  <a:pt x="2147" y="4918"/>
                  <a:pt x="2665" y="4634"/>
                  <a:pt x="3218" y="4453"/>
                </a:cubicBezTo>
                <a:cubicBezTo>
                  <a:pt x="2614" y="4002"/>
                  <a:pt x="2226" y="3282"/>
                  <a:pt x="2226" y="2473"/>
                </a:cubicBezTo>
                <a:cubicBezTo>
                  <a:pt x="2226" y="1108"/>
                  <a:pt x="3334" y="0"/>
                  <a:pt x="4699" y="0"/>
                </a:cubicBezTo>
                <a:cubicBezTo>
                  <a:pt x="6062" y="0"/>
                  <a:pt x="7172" y="1108"/>
                  <a:pt x="7172" y="2473"/>
                </a:cubicBezTo>
                <a:cubicBezTo>
                  <a:pt x="7172" y="3282"/>
                  <a:pt x="6780" y="4000"/>
                  <a:pt x="6178" y="4453"/>
                </a:cubicBezTo>
                <a:cubicBezTo>
                  <a:pt x="6241" y="4473"/>
                  <a:pt x="6300" y="4495"/>
                  <a:pt x="6360" y="4517"/>
                </a:cubicBezTo>
                <a:cubicBezTo>
                  <a:pt x="6548" y="4588"/>
                  <a:pt x="6644" y="4796"/>
                  <a:pt x="6574" y="4985"/>
                </a:cubicBezTo>
                <a:cubicBezTo>
                  <a:pt x="6503" y="5173"/>
                  <a:pt x="6293" y="5269"/>
                  <a:pt x="6104" y="5199"/>
                </a:cubicBezTo>
                <a:cubicBezTo>
                  <a:pt x="5684" y="5040"/>
                  <a:pt x="5243" y="4956"/>
                  <a:pt x="4792" y="4946"/>
                </a:cubicBezTo>
                <a:cubicBezTo>
                  <a:pt x="4760" y="4947"/>
                  <a:pt x="4729" y="4947"/>
                  <a:pt x="4699" y="4947"/>
                </a:cubicBezTo>
                <a:cubicBezTo>
                  <a:pt x="4667" y="4947"/>
                  <a:pt x="4636" y="4947"/>
                  <a:pt x="4606" y="4946"/>
                </a:cubicBezTo>
                <a:cubicBezTo>
                  <a:pt x="2758" y="4989"/>
                  <a:pt x="1157" y="6313"/>
                  <a:pt x="780" y="8127"/>
                </a:cubicBezTo>
                <a:cubicBezTo>
                  <a:pt x="757" y="8240"/>
                  <a:pt x="784" y="8357"/>
                  <a:pt x="857" y="8445"/>
                </a:cubicBezTo>
                <a:cubicBezTo>
                  <a:pt x="898" y="8496"/>
                  <a:pt x="992" y="8584"/>
                  <a:pt x="1148" y="8584"/>
                </a:cubicBezTo>
                <a:lnTo>
                  <a:pt x="2435" y="8584"/>
                </a:lnTo>
                <a:cubicBezTo>
                  <a:pt x="2636" y="8582"/>
                  <a:pt x="2799" y="8745"/>
                  <a:pt x="2799" y="8946"/>
                </a:cubicBezTo>
                <a:close/>
                <a:moveTo>
                  <a:pt x="4614" y="4217"/>
                </a:moveTo>
                <a:cubicBezTo>
                  <a:pt x="4644" y="4217"/>
                  <a:pt x="4671" y="4214"/>
                  <a:pt x="4700" y="4214"/>
                </a:cubicBezTo>
                <a:cubicBezTo>
                  <a:pt x="4729" y="4214"/>
                  <a:pt x="4757" y="4214"/>
                  <a:pt x="4786" y="4217"/>
                </a:cubicBezTo>
                <a:cubicBezTo>
                  <a:pt x="5710" y="4173"/>
                  <a:pt x="6446" y="3407"/>
                  <a:pt x="6446" y="2473"/>
                </a:cubicBezTo>
                <a:cubicBezTo>
                  <a:pt x="6446" y="1511"/>
                  <a:pt x="5662" y="727"/>
                  <a:pt x="4700" y="727"/>
                </a:cubicBezTo>
                <a:cubicBezTo>
                  <a:pt x="3739" y="727"/>
                  <a:pt x="2955" y="1511"/>
                  <a:pt x="2955" y="2473"/>
                </a:cubicBezTo>
                <a:cubicBezTo>
                  <a:pt x="2953" y="3407"/>
                  <a:pt x="3691" y="4173"/>
                  <a:pt x="4614" y="4217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3" name="Google Shape;603;p33"/>
          <p:cNvCxnSpPr>
            <a:stCxn id="598" idx="5"/>
            <a:endCxn id="599" idx="2"/>
          </p:cNvCxnSpPr>
          <p:nvPr/>
        </p:nvCxnSpPr>
        <p:spPr>
          <a:xfrm>
            <a:off x="4213154" y="3334862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4" name="Google Shape;604;p33"/>
          <p:cNvSpPr txBox="1"/>
          <p:nvPr/>
        </p:nvSpPr>
        <p:spPr>
          <a:xfrm>
            <a:off x="5524805" y="2637854"/>
            <a:ext cx="8166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AUTH SERVER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605" name="Google Shape;605;p33"/>
          <p:cNvCxnSpPr/>
          <p:nvPr/>
        </p:nvCxnSpPr>
        <p:spPr>
          <a:xfrm flipH="1" rot="10800000">
            <a:off x="4213154" y="2153238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6" name="Google Shape;606;p33"/>
          <p:cNvCxnSpPr/>
          <p:nvPr/>
        </p:nvCxnSpPr>
        <p:spPr>
          <a:xfrm>
            <a:off x="4213154" y="3411062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07" name="Google Shape;607;p33"/>
          <p:cNvSpPr txBox="1"/>
          <p:nvPr/>
        </p:nvSpPr>
        <p:spPr>
          <a:xfrm>
            <a:off x="3516142" y="3454439"/>
            <a:ext cx="81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CLIENT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608" name="Google Shape;608;p33"/>
          <p:cNvSpPr txBox="1"/>
          <p:nvPr/>
        </p:nvSpPr>
        <p:spPr>
          <a:xfrm rot="-1321296">
            <a:off x="4220283" y="2466896"/>
            <a:ext cx="1478573" cy="4002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❷ Auth Token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609" name="Google Shape;609;p33"/>
          <p:cNvSpPr txBox="1"/>
          <p:nvPr/>
        </p:nvSpPr>
        <p:spPr>
          <a:xfrm rot="-1321296">
            <a:off x="3983393" y="1853226"/>
            <a:ext cx="1478573" cy="58020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❶ Auth Request (</a:t>
            </a:r>
            <a:r>
              <a:rPr lang="en" sz="1000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Password + 2FA</a:t>
            </a: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)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610" name="Google Shape;610;p33"/>
          <p:cNvSpPr txBox="1"/>
          <p:nvPr/>
        </p:nvSpPr>
        <p:spPr>
          <a:xfrm rot="1209918">
            <a:off x="4265554" y="3248175"/>
            <a:ext cx="1354104" cy="4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❸ Auth Token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611" name="Google Shape;611;p33"/>
          <p:cNvSpPr txBox="1"/>
          <p:nvPr/>
        </p:nvSpPr>
        <p:spPr>
          <a:xfrm rot="1209862">
            <a:off x="4015461" y="3637825"/>
            <a:ext cx="1571735" cy="400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❹ </a:t>
            </a:r>
            <a:r>
              <a:rPr lang="en" sz="1000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Encrypted Data</a:t>
            </a:r>
            <a:endParaRPr sz="1000"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612" name="Google Shape;612;p33"/>
          <p:cNvGrpSpPr/>
          <p:nvPr/>
        </p:nvGrpSpPr>
        <p:grpSpPr>
          <a:xfrm>
            <a:off x="2699545" y="2927638"/>
            <a:ext cx="816600" cy="237000"/>
            <a:chOff x="3442650" y="2042888"/>
            <a:chExt cx="816600" cy="237000"/>
          </a:xfrm>
        </p:grpSpPr>
        <p:sp>
          <p:nvSpPr>
            <p:cNvPr id="613" name="Google Shape;613;p33"/>
            <p:cNvSpPr/>
            <p:nvPr/>
          </p:nvSpPr>
          <p:spPr>
            <a:xfrm>
              <a:off x="3442650" y="2042888"/>
              <a:ext cx="816600" cy="237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3F3F3"/>
                  </a:solidFill>
                  <a:latin typeface="Overpass"/>
                  <a:ea typeface="Overpass"/>
                  <a:cs typeface="Overpass"/>
                  <a:sym typeface="Overpass"/>
                </a:rPr>
                <a:t>      PBKDF</a:t>
              </a:r>
              <a:endParaRPr sz="10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3496375" y="2069248"/>
              <a:ext cx="182884" cy="182870"/>
            </a:xfrm>
            <a:custGeom>
              <a:rect b="b" l="l" r="r" t="t"/>
              <a:pathLst>
                <a:path extrusionOk="0" h="9304" w="9313">
                  <a:moveTo>
                    <a:pt x="8623" y="1490"/>
                  </a:moveTo>
                  <a:cubicBezTo>
                    <a:pt x="8329" y="1360"/>
                    <a:pt x="7899" y="1210"/>
                    <a:pt x="7412" y="1162"/>
                  </a:cubicBezTo>
                  <a:cubicBezTo>
                    <a:pt x="7281" y="500"/>
                    <a:pt x="6694" y="0"/>
                    <a:pt x="5995" y="0"/>
                  </a:cubicBezTo>
                  <a:lnTo>
                    <a:pt x="5989" y="0"/>
                  </a:lnTo>
                  <a:lnTo>
                    <a:pt x="5983" y="0"/>
                  </a:lnTo>
                  <a:cubicBezTo>
                    <a:pt x="5339" y="0"/>
                    <a:pt x="4790" y="425"/>
                    <a:pt x="4607" y="1010"/>
                  </a:cubicBezTo>
                  <a:cubicBezTo>
                    <a:pt x="4572" y="995"/>
                    <a:pt x="4536" y="980"/>
                    <a:pt x="4502" y="967"/>
                  </a:cubicBezTo>
                  <a:cubicBezTo>
                    <a:pt x="4078" y="806"/>
                    <a:pt x="3598" y="908"/>
                    <a:pt x="3278" y="1228"/>
                  </a:cubicBezTo>
                  <a:lnTo>
                    <a:pt x="2251" y="2250"/>
                  </a:lnTo>
                  <a:cubicBezTo>
                    <a:pt x="1916" y="2583"/>
                    <a:pt x="1820" y="3097"/>
                    <a:pt x="2011" y="3526"/>
                  </a:cubicBezTo>
                  <a:cubicBezTo>
                    <a:pt x="2040" y="3593"/>
                    <a:pt x="2073" y="3658"/>
                    <a:pt x="2105" y="3724"/>
                  </a:cubicBezTo>
                  <a:lnTo>
                    <a:pt x="107" y="5718"/>
                  </a:lnTo>
                  <a:cubicBezTo>
                    <a:pt x="40" y="5788"/>
                    <a:pt x="0" y="5878"/>
                    <a:pt x="0" y="5974"/>
                  </a:cubicBezTo>
                  <a:lnTo>
                    <a:pt x="0" y="7291"/>
                  </a:lnTo>
                  <a:cubicBezTo>
                    <a:pt x="0" y="7491"/>
                    <a:pt x="163" y="7654"/>
                    <a:pt x="364" y="7654"/>
                  </a:cubicBezTo>
                  <a:lnTo>
                    <a:pt x="1670" y="7654"/>
                  </a:lnTo>
                  <a:cubicBezTo>
                    <a:pt x="1871" y="7654"/>
                    <a:pt x="2034" y="7491"/>
                    <a:pt x="2034" y="7291"/>
                  </a:cubicBezTo>
                  <a:lnTo>
                    <a:pt x="2034" y="6800"/>
                  </a:lnTo>
                  <a:lnTo>
                    <a:pt x="2510" y="6800"/>
                  </a:lnTo>
                  <a:cubicBezTo>
                    <a:pt x="2709" y="6800"/>
                    <a:pt x="2873" y="6636"/>
                    <a:pt x="2873" y="6437"/>
                  </a:cubicBezTo>
                  <a:lnTo>
                    <a:pt x="2873" y="5637"/>
                  </a:lnTo>
                  <a:cubicBezTo>
                    <a:pt x="2873" y="5436"/>
                    <a:pt x="2709" y="5273"/>
                    <a:pt x="2510" y="5273"/>
                  </a:cubicBezTo>
                  <a:cubicBezTo>
                    <a:pt x="2309" y="5273"/>
                    <a:pt x="2146" y="5436"/>
                    <a:pt x="2146" y="5637"/>
                  </a:cubicBezTo>
                  <a:lnTo>
                    <a:pt x="2146" y="6073"/>
                  </a:lnTo>
                  <a:lnTo>
                    <a:pt x="1673" y="6073"/>
                  </a:lnTo>
                  <a:cubicBezTo>
                    <a:pt x="1472" y="6073"/>
                    <a:pt x="1309" y="6236"/>
                    <a:pt x="1309" y="6437"/>
                  </a:cubicBezTo>
                  <a:lnTo>
                    <a:pt x="1309" y="6927"/>
                  </a:lnTo>
                  <a:lnTo>
                    <a:pt x="729" y="6927"/>
                  </a:lnTo>
                  <a:lnTo>
                    <a:pt x="729" y="6125"/>
                  </a:lnTo>
                  <a:lnTo>
                    <a:pt x="2800" y="4053"/>
                  </a:lnTo>
                  <a:cubicBezTo>
                    <a:pt x="2843" y="4009"/>
                    <a:pt x="2875" y="3957"/>
                    <a:pt x="2892" y="3895"/>
                  </a:cubicBezTo>
                  <a:lnTo>
                    <a:pt x="2896" y="3884"/>
                  </a:lnTo>
                  <a:cubicBezTo>
                    <a:pt x="2924" y="3789"/>
                    <a:pt x="2911" y="3687"/>
                    <a:pt x="2863" y="3602"/>
                  </a:cubicBezTo>
                  <a:cubicBezTo>
                    <a:pt x="2795" y="3481"/>
                    <a:pt x="2731" y="3356"/>
                    <a:pt x="2674" y="3226"/>
                  </a:cubicBezTo>
                  <a:cubicBezTo>
                    <a:pt x="2606" y="3071"/>
                    <a:pt x="2640" y="2885"/>
                    <a:pt x="2764" y="2764"/>
                  </a:cubicBezTo>
                  <a:lnTo>
                    <a:pt x="3791" y="1740"/>
                  </a:lnTo>
                  <a:cubicBezTo>
                    <a:pt x="3909" y="1622"/>
                    <a:pt x="4088" y="1586"/>
                    <a:pt x="4243" y="1644"/>
                  </a:cubicBezTo>
                  <a:cubicBezTo>
                    <a:pt x="4521" y="1749"/>
                    <a:pt x="4773" y="1884"/>
                    <a:pt x="4994" y="2041"/>
                  </a:cubicBezTo>
                  <a:cubicBezTo>
                    <a:pt x="4920" y="2197"/>
                    <a:pt x="4878" y="2367"/>
                    <a:pt x="4878" y="2543"/>
                  </a:cubicBezTo>
                  <a:lnTo>
                    <a:pt x="4878" y="2717"/>
                  </a:lnTo>
                  <a:lnTo>
                    <a:pt x="4553" y="2393"/>
                  </a:lnTo>
                  <a:cubicBezTo>
                    <a:pt x="4411" y="2250"/>
                    <a:pt x="4179" y="2250"/>
                    <a:pt x="4038" y="2393"/>
                  </a:cubicBezTo>
                  <a:cubicBezTo>
                    <a:pt x="3896" y="2534"/>
                    <a:pt x="3896" y="2765"/>
                    <a:pt x="4038" y="2908"/>
                  </a:cubicBezTo>
                  <a:lnTo>
                    <a:pt x="4693" y="3562"/>
                  </a:lnTo>
                  <a:cubicBezTo>
                    <a:pt x="4745" y="3615"/>
                    <a:pt x="4809" y="3647"/>
                    <a:pt x="4876" y="3660"/>
                  </a:cubicBezTo>
                  <a:lnTo>
                    <a:pt x="4876" y="3999"/>
                  </a:lnTo>
                  <a:cubicBezTo>
                    <a:pt x="4876" y="4236"/>
                    <a:pt x="4949" y="4461"/>
                    <a:pt x="5078" y="4650"/>
                  </a:cubicBezTo>
                  <a:lnTo>
                    <a:pt x="4859" y="4872"/>
                  </a:lnTo>
                  <a:cubicBezTo>
                    <a:pt x="4737" y="4992"/>
                    <a:pt x="4553" y="5027"/>
                    <a:pt x="4393" y="4962"/>
                  </a:cubicBezTo>
                  <a:cubicBezTo>
                    <a:pt x="4300" y="4924"/>
                    <a:pt x="4114" y="4840"/>
                    <a:pt x="3921" y="4722"/>
                  </a:cubicBezTo>
                  <a:cubicBezTo>
                    <a:pt x="3749" y="4617"/>
                    <a:pt x="3525" y="4671"/>
                    <a:pt x="3420" y="4842"/>
                  </a:cubicBezTo>
                  <a:cubicBezTo>
                    <a:pt x="3314" y="5013"/>
                    <a:pt x="3369" y="5237"/>
                    <a:pt x="3539" y="5341"/>
                  </a:cubicBezTo>
                  <a:cubicBezTo>
                    <a:pt x="3714" y="5449"/>
                    <a:pt x="3918" y="5552"/>
                    <a:pt x="4113" y="5635"/>
                  </a:cubicBezTo>
                  <a:cubicBezTo>
                    <a:pt x="4257" y="5695"/>
                    <a:pt x="4409" y="5724"/>
                    <a:pt x="4558" y="5724"/>
                  </a:cubicBezTo>
                  <a:cubicBezTo>
                    <a:pt x="4856" y="5724"/>
                    <a:pt x="5150" y="5608"/>
                    <a:pt x="5369" y="5388"/>
                  </a:cubicBezTo>
                  <a:lnTo>
                    <a:pt x="5663" y="5094"/>
                  </a:lnTo>
                  <a:cubicBezTo>
                    <a:pt x="5727" y="5119"/>
                    <a:pt x="5793" y="5142"/>
                    <a:pt x="5857" y="5162"/>
                  </a:cubicBezTo>
                  <a:lnTo>
                    <a:pt x="5857" y="8032"/>
                  </a:lnTo>
                  <a:cubicBezTo>
                    <a:pt x="5857" y="8130"/>
                    <a:pt x="5894" y="8221"/>
                    <a:pt x="5964" y="8291"/>
                  </a:cubicBezTo>
                  <a:lnTo>
                    <a:pt x="6873" y="9198"/>
                  </a:lnTo>
                  <a:cubicBezTo>
                    <a:pt x="6942" y="9266"/>
                    <a:pt x="7033" y="9304"/>
                    <a:pt x="7129" y="9304"/>
                  </a:cubicBezTo>
                  <a:lnTo>
                    <a:pt x="7131" y="9304"/>
                  </a:lnTo>
                  <a:cubicBezTo>
                    <a:pt x="7227" y="9304"/>
                    <a:pt x="7320" y="9263"/>
                    <a:pt x="7390" y="9195"/>
                  </a:cubicBezTo>
                  <a:lnTo>
                    <a:pt x="8280" y="8287"/>
                  </a:lnTo>
                  <a:cubicBezTo>
                    <a:pt x="8418" y="8146"/>
                    <a:pt x="8418" y="7920"/>
                    <a:pt x="8280" y="7778"/>
                  </a:cubicBezTo>
                  <a:lnTo>
                    <a:pt x="7969" y="7458"/>
                  </a:lnTo>
                  <a:lnTo>
                    <a:pt x="8296" y="7135"/>
                  </a:lnTo>
                  <a:cubicBezTo>
                    <a:pt x="8366" y="7065"/>
                    <a:pt x="8404" y="6972"/>
                    <a:pt x="8404" y="6875"/>
                  </a:cubicBezTo>
                  <a:cubicBezTo>
                    <a:pt x="8404" y="6776"/>
                    <a:pt x="8364" y="6684"/>
                    <a:pt x="8295" y="6616"/>
                  </a:cubicBezTo>
                  <a:lnTo>
                    <a:pt x="7711" y="6044"/>
                  </a:lnTo>
                  <a:cubicBezTo>
                    <a:pt x="7567" y="5903"/>
                    <a:pt x="7339" y="5906"/>
                    <a:pt x="7196" y="6048"/>
                  </a:cubicBezTo>
                  <a:cubicBezTo>
                    <a:pt x="7057" y="6192"/>
                    <a:pt x="7058" y="6422"/>
                    <a:pt x="7202" y="6563"/>
                  </a:cubicBezTo>
                  <a:lnTo>
                    <a:pt x="7522" y="6877"/>
                  </a:lnTo>
                  <a:lnTo>
                    <a:pt x="7201" y="7196"/>
                  </a:lnTo>
                  <a:cubicBezTo>
                    <a:pt x="7058" y="7336"/>
                    <a:pt x="7057" y="7565"/>
                    <a:pt x="7196" y="7709"/>
                  </a:cubicBezTo>
                  <a:lnTo>
                    <a:pt x="7510" y="8032"/>
                  </a:lnTo>
                  <a:lnTo>
                    <a:pt x="7125" y="8425"/>
                  </a:lnTo>
                  <a:lnTo>
                    <a:pt x="6582" y="7884"/>
                  </a:lnTo>
                  <a:lnTo>
                    <a:pt x="6582" y="4905"/>
                  </a:lnTo>
                  <a:cubicBezTo>
                    <a:pt x="6582" y="4810"/>
                    <a:pt x="6543" y="4717"/>
                    <a:pt x="6478" y="4650"/>
                  </a:cubicBezTo>
                  <a:lnTo>
                    <a:pt x="6460" y="4633"/>
                  </a:lnTo>
                  <a:cubicBezTo>
                    <a:pt x="6415" y="4585"/>
                    <a:pt x="6357" y="4553"/>
                    <a:pt x="6294" y="4536"/>
                  </a:cubicBezTo>
                  <a:cubicBezTo>
                    <a:pt x="6153" y="4498"/>
                    <a:pt x="6009" y="4451"/>
                    <a:pt x="5867" y="4396"/>
                  </a:cubicBezTo>
                  <a:cubicBezTo>
                    <a:pt x="5707" y="4335"/>
                    <a:pt x="5601" y="4176"/>
                    <a:pt x="5601" y="4002"/>
                  </a:cubicBezTo>
                  <a:lnTo>
                    <a:pt x="5601" y="2546"/>
                  </a:lnTo>
                  <a:cubicBezTo>
                    <a:pt x="5601" y="2378"/>
                    <a:pt x="5702" y="2223"/>
                    <a:pt x="5857" y="2154"/>
                  </a:cubicBezTo>
                  <a:cubicBezTo>
                    <a:pt x="6069" y="2058"/>
                    <a:pt x="6369" y="1949"/>
                    <a:pt x="6709" y="1898"/>
                  </a:cubicBezTo>
                  <a:lnTo>
                    <a:pt x="6709" y="2469"/>
                  </a:lnTo>
                  <a:lnTo>
                    <a:pt x="6636" y="2469"/>
                  </a:lnTo>
                  <a:cubicBezTo>
                    <a:pt x="6437" y="2469"/>
                    <a:pt x="6273" y="2633"/>
                    <a:pt x="6273" y="2832"/>
                  </a:cubicBezTo>
                  <a:cubicBezTo>
                    <a:pt x="6273" y="3033"/>
                    <a:pt x="6437" y="3196"/>
                    <a:pt x="6636" y="3196"/>
                  </a:cubicBezTo>
                  <a:lnTo>
                    <a:pt x="7545" y="3196"/>
                  </a:lnTo>
                  <a:cubicBezTo>
                    <a:pt x="7746" y="3196"/>
                    <a:pt x="7909" y="3033"/>
                    <a:pt x="7909" y="2832"/>
                  </a:cubicBezTo>
                  <a:cubicBezTo>
                    <a:pt x="7909" y="2633"/>
                    <a:pt x="7746" y="2469"/>
                    <a:pt x="7545" y="2469"/>
                  </a:cubicBezTo>
                  <a:lnTo>
                    <a:pt x="7436" y="2469"/>
                  </a:lnTo>
                  <a:lnTo>
                    <a:pt x="7436" y="1893"/>
                  </a:lnTo>
                  <a:cubicBezTo>
                    <a:pt x="7791" y="1942"/>
                    <a:pt x="8105" y="2053"/>
                    <a:pt x="8329" y="2150"/>
                  </a:cubicBezTo>
                  <a:cubicBezTo>
                    <a:pt x="8482" y="2218"/>
                    <a:pt x="8583" y="2371"/>
                    <a:pt x="8583" y="2540"/>
                  </a:cubicBezTo>
                  <a:lnTo>
                    <a:pt x="8583" y="4015"/>
                  </a:lnTo>
                  <a:cubicBezTo>
                    <a:pt x="8583" y="4185"/>
                    <a:pt x="8473" y="4344"/>
                    <a:pt x="8313" y="4410"/>
                  </a:cubicBezTo>
                  <a:cubicBezTo>
                    <a:pt x="8153" y="4476"/>
                    <a:pt x="7989" y="4531"/>
                    <a:pt x="7823" y="4569"/>
                  </a:cubicBezTo>
                  <a:cubicBezTo>
                    <a:pt x="7630" y="4616"/>
                    <a:pt x="7508" y="4812"/>
                    <a:pt x="7554" y="5007"/>
                  </a:cubicBezTo>
                  <a:cubicBezTo>
                    <a:pt x="7602" y="5202"/>
                    <a:pt x="7798" y="5324"/>
                    <a:pt x="7993" y="5276"/>
                  </a:cubicBezTo>
                  <a:cubicBezTo>
                    <a:pt x="8194" y="5226"/>
                    <a:pt x="8395" y="5161"/>
                    <a:pt x="8590" y="5081"/>
                  </a:cubicBezTo>
                  <a:cubicBezTo>
                    <a:pt x="9023" y="4902"/>
                    <a:pt x="9305" y="4483"/>
                    <a:pt x="9307" y="4015"/>
                  </a:cubicBezTo>
                  <a:lnTo>
                    <a:pt x="9307" y="2540"/>
                  </a:lnTo>
                  <a:cubicBezTo>
                    <a:pt x="9313" y="2087"/>
                    <a:pt x="9042" y="1673"/>
                    <a:pt x="8623" y="1490"/>
                  </a:cubicBezTo>
                  <a:close/>
                  <a:moveTo>
                    <a:pt x="5560" y="1494"/>
                  </a:moveTo>
                  <a:lnTo>
                    <a:pt x="5506" y="1522"/>
                  </a:lnTo>
                  <a:cubicBezTo>
                    <a:pt x="5430" y="1463"/>
                    <a:pt x="5353" y="1410"/>
                    <a:pt x="5273" y="1359"/>
                  </a:cubicBezTo>
                  <a:cubicBezTo>
                    <a:pt x="5315" y="1004"/>
                    <a:pt x="5618" y="729"/>
                    <a:pt x="5983" y="729"/>
                  </a:cubicBezTo>
                  <a:lnTo>
                    <a:pt x="5989" y="729"/>
                  </a:lnTo>
                  <a:lnTo>
                    <a:pt x="5995" y="729"/>
                  </a:lnTo>
                  <a:cubicBezTo>
                    <a:pt x="6294" y="729"/>
                    <a:pt x="6553" y="914"/>
                    <a:pt x="6658" y="1177"/>
                  </a:cubicBezTo>
                  <a:cubicBezTo>
                    <a:pt x="6214" y="1235"/>
                    <a:pt x="5829" y="1375"/>
                    <a:pt x="5560" y="149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5" name="Google Shape;615;p33"/>
          <p:cNvSpPr txBox="1"/>
          <p:nvPr/>
        </p:nvSpPr>
        <p:spPr>
          <a:xfrm>
            <a:off x="5421755" y="4258650"/>
            <a:ext cx="10227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DATABASE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616" name="Google Shape;616;p33"/>
          <p:cNvCxnSpPr>
            <a:stCxn id="617" idx="0"/>
          </p:cNvCxnSpPr>
          <p:nvPr/>
        </p:nvCxnSpPr>
        <p:spPr>
          <a:xfrm flipH="1" rot="10800000">
            <a:off x="2730063" y="3164650"/>
            <a:ext cx="429300" cy="736800"/>
          </a:xfrm>
          <a:prstGeom prst="straightConnector1">
            <a:avLst/>
          </a:prstGeom>
          <a:noFill/>
          <a:ln cap="flat" cmpd="sng" w="19050">
            <a:solidFill>
              <a:srgbClr val="F9CB9C"/>
            </a:solidFill>
            <a:prstDash val="lgDash"/>
            <a:round/>
            <a:headEnd len="med" w="med" type="none"/>
            <a:tailEnd len="med" w="med" type="triangle"/>
          </a:ln>
        </p:spPr>
      </p:cxnSp>
      <p:sp>
        <p:nvSpPr>
          <p:cNvPr id="617" name="Google Shape;617;p33"/>
          <p:cNvSpPr txBox="1"/>
          <p:nvPr/>
        </p:nvSpPr>
        <p:spPr>
          <a:xfrm>
            <a:off x="1075863" y="3901450"/>
            <a:ext cx="330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What happens if the password is lost?</a:t>
            </a:r>
            <a:endParaRPr b="1"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4"/>
          <p:cNvSpPr txBox="1"/>
          <p:nvPr/>
        </p:nvSpPr>
        <p:spPr>
          <a:xfrm>
            <a:off x="525000" y="381625"/>
            <a:ext cx="80940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9CB9C"/>
                </a:solidFill>
                <a:latin typeface="IBM Plex Sans"/>
                <a:ea typeface="IBM Plex Sans"/>
                <a:cs typeface="IBM Plex Sans"/>
                <a:sym typeface="IBM Plex Sans"/>
              </a:rPr>
              <a:t>NIST SP 800-57:</a:t>
            </a:r>
            <a:r>
              <a:rPr b="1" lang="en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Key Recovery</a:t>
            </a:r>
            <a:endParaRPr b="1" sz="36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23" name="Google Shape;623;p34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624" name="Google Shape;62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34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26" name="Google Shape;626;p34"/>
          <p:cNvSpPr/>
          <p:nvPr/>
        </p:nvSpPr>
        <p:spPr>
          <a:xfrm>
            <a:off x="6588150" y="1772438"/>
            <a:ext cx="1911900" cy="329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User Data</a:t>
            </a:r>
            <a:endParaRPr/>
          </a:p>
        </p:txBody>
      </p:sp>
      <p:grpSp>
        <p:nvGrpSpPr>
          <p:cNvPr id="627" name="Google Shape;627;p34"/>
          <p:cNvGrpSpPr/>
          <p:nvPr/>
        </p:nvGrpSpPr>
        <p:grpSpPr>
          <a:xfrm>
            <a:off x="567600" y="1351025"/>
            <a:ext cx="8051400" cy="1845213"/>
            <a:chOff x="567600" y="1351025"/>
            <a:chExt cx="8051400" cy="1845213"/>
          </a:xfrm>
        </p:grpSpPr>
        <p:sp>
          <p:nvSpPr>
            <p:cNvPr id="628" name="Google Shape;628;p34"/>
            <p:cNvSpPr txBox="1"/>
            <p:nvPr/>
          </p:nvSpPr>
          <p:spPr>
            <a:xfrm>
              <a:off x="567600" y="1351025"/>
              <a:ext cx="3062700" cy="7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9CB9C"/>
                  </a:solidFill>
                  <a:latin typeface="Overpass"/>
                  <a:ea typeface="Overpass"/>
                  <a:cs typeface="Overpass"/>
                  <a:sym typeface="Overpass"/>
                </a:rPr>
                <a:t>Data Encryption Key (DEK):</a:t>
              </a:r>
              <a:r>
                <a:rPr b="1" lang="en" sz="1200">
                  <a:solidFill>
                    <a:srgbClr val="20F8FD"/>
                  </a:solidFill>
                  <a:latin typeface="Overpass"/>
                  <a:ea typeface="Overpass"/>
                  <a:cs typeface="Overpass"/>
                  <a:sym typeface="Overpass"/>
                </a:rPr>
                <a:t> </a:t>
              </a:r>
              <a:r>
                <a:rPr b="1" lang="en" sz="1200">
                  <a:solidFill>
                    <a:srgbClr val="F3F3F3"/>
                  </a:solidFill>
                  <a:latin typeface="Overpass"/>
                  <a:ea typeface="Overpass"/>
                  <a:cs typeface="Overpass"/>
                  <a:sym typeface="Overpass"/>
                </a:rPr>
                <a:t>Used to encrypt user data</a:t>
              </a:r>
              <a:endParaRPr b="1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CB9C"/>
                </a:buClr>
                <a:buSzPts val="1200"/>
                <a:buFont typeface="Overpass"/>
                <a:buChar char="●"/>
              </a:pPr>
              <a:r>
                <a:rPr lang="en" sz="1200">
                  <a:solidFill>
                    <a:srgbClr val="F3F3F3"/>
                  </a:solidFill>
                  <a:latin typeface="Overpass"/>
                  <a:ea typeface="Overpass"/>
                  <a:cs typeface="Overpass"/>
                  <a:sym typeface="Overpass"/>
                </a:rPr>
                <a:t>EncData = Enc(Data, DEK)</a:t>
              </a:r>
              <a:endParaRPr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6588150" y="2568638"/>
              <a:ext cx="1911900" cy="627600"/>
            </a:xfrm>
            <a:prstGeom prst="roundRect">
              <a:avLst>
                <a:gd fmla="val 16667" name="adj"/>
              </a:avLst>
            </a:prstGeom>
            <a:solidFill>
              <a:srgbClr val="EEEEEE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000000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Data Encryption Key (DEK)</a:t>
              </a:r>
              <a:endParaRPr/>
            </a:p>
          </p:txBody>
        </p:sp>
        <p:sp>
          <p:nvSpPr>
            <p:cNvPr id="630" name="Google Shape;630;p34"/>
            <p:cNvSpPr txBox="1"/>
            <p:nvPr/>
          </p:nvSpPr>
          <p:spPr>
            <a:xfrm>
              <a:off x="7544100" y="2150575"/>
              <a:ext cx="107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🔒 AES-256</a:t>
              </a:r>
              <a:endParaRPr sz="12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cxnSp>
          <p:nvCxnSpPr>
            <p:cNvPr id="631" name="Google Shape;631;p34"/>
            <p:cNvCxnSpPr>
              <a:stCxn id="629" idx="0"/>
              <a:endCxn id="626" idx="2"/>
            </p:cNvCxnSpPr>
            <p:nvPr/>
          </p:nvCxnSpPr>
          <p:spPr>
            <a:xfrm rot="10800000">
              <a:off x="7544100" y="2101838"/>
              <a:ext cx="0" cy="466800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632" name="Google Shape;632;p34"/>
          <p:cNvGrpSpPr/>
          <p:nvPr/>
        </p:nvGrpSpPr>
        <p:grpSpPr>
          <a:xfrm>
            <a:off x="2606950" y="3620188"/>
            <a:ext cx="2142975" cy="831913"/>
            <a:chOff x="2606950" y="3620188"/>
            <a:chExt cx="2142975" cy="831913"/>
          </a:xfrm>
        </p:grpSpPr>
        <p:cxnSp>
          <p:nvCxnSpPr>
            <p:cNvPr id="633" name="Google Shape;633;p34"/>
            <p:cNvCxnSpPr/>
            <p:nvPr/>
          </p:nvCxnSpPr>
          <p:spPr>
            <a:xfrm rot="10800000">
              <a:off x="2606950" y="3730100"/>
              <a:ext cx="314700" cy="346200"/>
            </a:xfrm>
            <a:prstGeom prst="straightConnector1">
              <a:avLst/>
            </a:prstGeom>
            <a:noFill/>
            <a:ln cap="flat" cmpd="sng" w="19050">
              <a:solidFill>
                <a:srgbClr val="990000"/>
              </a:solidFill>
              <a:prstDash val="lgDash"/>
              <a:round/>
              <a:headEnd len="med" w="med" type="none"/>
              <a:tailEnd len="med" w="med" type="triangle"/>
            </a:ln>
          </p:spPr>
        </p:cxnSp>
        <p:sp>
          <p:nvSpPr>
            <p:cNvPr id="634" name="Google Shape;634;p34"/>
            <p:cNvSpPr txBox="1"/>
            <p:nvPr/>
          </p:nvSpPr>
          <p:spPr>
            <a:xfrm>
              <a:off x="2737825" y="4051900"/>
              <a:ext cx="2012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990000"/>
                  </a:solidFill>
                  <a:latin typeface="Overpass"/>
                  <a:ea typeface="Overpass"/>
                  <a:cs typeface="Overpass"/>
                  <a:sym typeface="Overpass"/>
                </a:rPr>
                <a:t>Single point of failure</a:t>
              </a:r>
              <a:endParaRPr b="1">
                <a:solidFill>
                  <a:srgbClr val="990000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cxnSp>
          <p:nvCxnSpPr>
            <p:cNvPr id="635" name="Google Shape;635;p34"/>
            <p:cNvCxnSpPr>
              <a:endCxn id="636" idx="2"/>
            </p:cNvCxnSpPr>
            <p:nvPr/>
          </p:nvCxnSpPr>
          <p:spPr>
            <a:xfrm flipH="1" rot="10800000">
              <a:off x="4522448" y="3620188"/>
              <a:ext cx="146700" cy="491100"/>
            </a:xfrm>
            <a:prstGeom prst="straightConnector1">
              <a:avLst/>
            </a:prstGeom>
            <a:noFill/>
            <a:ln cap="flat" cmpd="sng" w="19050">
              <a:solidFill>
                <a:srgbClr val="990000"/>
              </a:solidFill>
              <a:prstDash val="lgDash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637" name="Google Shape;637;p34"/>
          <p:cNvGrpSpPr/>
          <p:nvPr/>
        </p:nvGrpSpPr>
        <p:grpSpPr>
          <a:xfrm>
            <a:off x="567600" y="1401213"/>
            <a:ext cx="6102700" cy="1590263"/>
            <a:chOff x="567600" y="1401213"/>
            <a:chExt cx="6102700" cy="1590263"/>
          </a:xfrm>
        </p:grpSpPr>
        <p:sp>
          <p:nvSpPr>
            <p:cNvPr id="638" name="Google Shape;638;p34"/>
            <p:cNvSpPr/>
            <p:nvPr/>
          </p:nvSpPr>
          <p:spPr>
            <a:xfrm>
              <a:off x="3754298" y="2212188"/>
              <a:ext cx="1829700" cy="627600"/>
            </a:xfrm>
            <a:prstGeom prst="roundRect">
              <a:avLst>
                <a:gd fmla="val 16667" name="adj"/>
              </a:avLst>
            </a:prstGeom>
            <a:solidFill>
              <a:srgbClr val="EEEEEE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4"/>
            <p:cNvSpPr txBox="1"/>
            <p:nvPr/>
          </p:nvSpPr>
          <p:spPr>
            <a:xfrm>
              <a:off x="3754427" y="2250738"/>
              <a:ext cx="1829700" cy="5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Key Encryption Key (KEK)</a:t>
              </a:r>
              <a:endParaRPr sz="1700">
                <a:latin typeface="IBM Plex Sans SemiBold"/>
                <a:ea typeface="IBM Plex Sans SemiBold"/>
                <a:cs typeface="IBM Plex Sans SemiBold"/>
                <a:sym typeface="IBM Plex Sans SemiBold"/>
              </a:endParaRPr>
            </a:p>
          </p:txBody>
        </p:sp>
        <p:cxnSp>
          <p:nvCxnSpPr>
            <p:cNvPr id="640" name="Google Shape;640;p34"/>
            <p:cNvCxnSpPr>
              <a:stCxn id="639" idx="3"/>
              <a:endCxn id="629" idx="1"/>
            </p:cNvCxnSpPr>
            <p:nvPr/>
          </p:nvCxnSpPr>
          <p:spPr>
            <a:xfrm>
              <a:off x="5584127" y="2525988"/>
              <a:ext cx="1004100" cy="356400"/>
            </a:xfrm>
            <a:prstGeom prst="bentConnector3">
              <a:avLst>
                <a:gd fmla="val 49996" name="adj1"/>
              </a:avLst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641" name="Google Shape;641;p34"/>
            <p:cNvSpPr txBox="1"/>
            <p:nvPr/>
          </p:nvSpPr>
          <p:spPr>
            <a:xfrm>
              <a:off x="5595400" y="2231300"/>
              <a:ext cx="107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🔒 AES-256</a:t>
              </a:r>
              <a:endParaRPr sz="12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642" name="Google Shape;642;p34"/>
            <p:cNvSpPr txBox="1"/>
            <p:nvPr/>
          </p:nvSpPr>
          <p:spPr>
            <a:xfrm>
              <a:off x="4685875" y="1779338"/>
              <a:ext cx="107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🔒 PBKDF2</a:t>
              </a:r>
              <a:endParaRPr sz="12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754425" y="1401213"/>
              <a:ext cx="1829700" cy="329400"/>
            </a:xfrm>
            <a:prstGeom prst="roundRect">
              <a:avLst>
                <a:gd fmla="val 16667" name="adj"/>
              </a:avLst>
            </a:prstGeom>
            <a:solidFill>
              <a:srgbClr val="EEEEEE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000000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User Password</a:t>
              </a:r>
              <a:endParaRPr/>
            </a:p>
          </p:txBody>
        </p:sp>
        <p:cxnSp>
          <p:nvCxnSpPr>
            <p:cNvPr id="644" name="Google Shape;644;p34"/>
            <p:cNvCxnSpPr>
              <a:stCxn id="643" idx="2"/>
              <a:endCxn id="639" idx="0"/>
            </p:cNvCxnSpPr>
            <p:nvPr/>
          </p:nvCxnSpPr>
          <p:spPr>
            <a:xfrm>
              <a:off x="4669275" y="1730613"/>
              <a:ext cx="0" cy="520200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645" name="Google Shape;645;p34"/>
            <p:cNvSpPr txBox="1"/>
            <p:nvPr/>
          </p:nvSpPr>
          <p:spPr>
            <a:xfrm>
              <a:off x="567600" y="2197375"/>
              <a:ext cx="3186600" cy="7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200">
                  <a:solidFill>
                    <a:srgbClr val="F9CB9C"/>
                  </a:solidFill>
                  <a:latin typeface="Overpass"/>
                  <a:ea typeface="Overpass"/>
                  <a:cs typeface="Overpass"/>
                  <a:sym typeface="Overpass"/>
                </a:rPr>
                <a:t>Key Encryption Key (KEK):</a:t>
              </a:r>
              <a:r>
                <a:rPr b="1" lang="en" sz="1200">
                  <a:solidFill>
                    <a:srgbClr val="20F8FD"/>
                  </a:solidFill>
                  <a:latin typeface="Overpass"/>
                  <a:ea typeface="Overpass"/>
                  <a:cs typeface="Overpass"/>
                  <a:sym typeface="Overpass"/>
                </a:rPr>
                <a:t> </a:t>
              </a:r>
              <a:r>
                <a:rPr b="1" lang="en" sz="1200">
                  <a:solidFill>
                    <a:srgbClr val="F3F3F3"/>
                  </a:solidFill>
                  <a:latin typeface="Overpass"/>
                  <a:ea typeface="Overpass"/>
                  <a:cs typeface="Overpass"/>
                  <a:sym typeface="Overpass"/>
                </a:rPr>
                <a:t>Password-</a:t>
              </a:r>
              <a:br>
                <a:rPr b="1" lang="en" sz="1200">
                  <a:solidFill>
                    <a:srgbClr val="F3F3F3"/>
                  </a:solidFill>
                  <a:latin typeface="Overpass"/>
                  <a:ea typeface="Overpass"/>
                  <a:cs typeface="Overpass"/>
                  <a:sym typeface="Overpass"/>
                </a:rPr>
              </a:br>
              <a:r>
                <a:rPr b="1" lang="en" sz="1200">
                  <a:solidFill>
                    <a:srgbClr val="F3F3F3"/>
                  </a:solidFill>
                  <a:latin typeface="Overpass"/>
                  <a:ea typeface="Overpass"/>
                  <a:cs typeface="Overpass"/>
                  <a:sym typeface="Overpass"/>
                </a:rPr>
                <a:t>derived key used to encrypt DEK</a:t>
              </a:r>
              <a:endParaRPr b="1" sz="1200">
                <a:solidFill>
                  <a:srgbClr val="20F8FD"/>
                </a:solidFill>
                <a:latin typeface="Overpass"/>
                <a:ea typeface="Overpass"/>
                <a:cs typeface="Overpass"/>
                <a:sym typeface="Overpass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CB9C"/>
                </a:buClr>
                <a:buSzPts val="1200"/>
                <a:buFont typeface="Overpass"/>
                <a:buChar char="●"/>
              </a:pPr>
              <a:r>
                <a:rPr lang="en" sz="1200">
                  <a:solidFill>
                    <a:srgbClr val="F3F3F3"/>
                  </a:solidFill>
                  <a:latin typeface="Overpass"/>
                  <a:ea typeface="Overpass"/>
                  <a:cs typeface="Overpass"/>
                  <a:sym typeface="Overpass"/>
                </a:rPr>
                <a:t>EncKey = Enc(DEK, KEK)</a:t>
              </a:r>
              <a:endParaRPr/>
            </a:p>
          </p:txBody>
        </p:sp>
      </p:grpSp>
      <p:grpSp>
        <p:nvGrpSpPr>
          <p:cNvPr id="646" name="Google Shape;646;p34"/>
          <p:cNvGrpSpPr/>
          <p:nvPr/>
        </p:nvGrpSpPr>
        <p:grpSpPr>
          <a:xfrm>
            <a:off x="567575" y="2882488"/>
            <a:ext cx="6102725" cy="922475"/>
            <a:chOff x="567575" y="2882488"/>
            <a:chExt cx="6102725" cy="922475"/>
          </a:xfrm>
        </p:grpSpPr>
        <p:sp>
          <p:nvSpPr>
            <p:cNvPr id="636" name="Google Shape;636;p34"/>
            <p:cNvSpPr/>
            <p:nvPr/>
          </p:nvSpPr>
          <p:spPr>
            <a:xfrm>
              <a:off x="3754298" y="2992588"/>
              <a:ext cx="1829700" cy="627600"/>
            </a:xfrm>
            <a:prstGeom prst="roundRect">
              <a:avLst>
                <a:gd fmla="val 16667" name="adj"/>
              </a:avLst>
            </a:prstGeom>
            <a:solidFill>
              <a:srgbClr val="EEEEEE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4"/>
            <p:cNvSpPr txBox="1"/>
            <p:nvPr/>
          </p:nvSpPr>
          <p:spPr>
            <a:xfrm>
              <a:off x="3754427" y="3031138"/>
              <a:ext cx="1829700" cy="5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Master Key</a:t>
              </a:r>
              <a:br>
                <a:rPr lang="en" sz="1700"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</a:br>
              <a:r>
                <a:rPr lang="en" sz="1700"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(MK)</a:t>
              </a:r>
              <a:endParaRPr sz="1700">
                <a:latin typeface="IBM Plex Sans SemiBold"/>
                <a:ea typeface="IBM Plex Sans SemiBold"/>
                <a:cs typeface="IBM Plex Sans SemiBold"/>
                <a:sym typeface="IBM Plex Sans SemiBold"/>
              </a:endParaRPr>
            </a:p>
          </p:txBody>
        </p:sp>
        <p:cxnSp>
          <p:nvCxnSpPr>
            <p:cNvPr id="648" name="Google Shape;648;p34"/>
            <p:cNvCxnSpPr>
              <a:stCxn id="647" idx="3"/>
              <a:endCxn id="629" idx="1"/>
            </p:cNvCxnSpPr>
            <p:nvPr/>
          </p:nvCxnSpPr>
          <p:spPr>
            <a:xfrm flipH="1" rot="10800000">
              <a:off x="5584127" y="2882488"/>
              <a:ext cx="1004100" cy="423900"/>
            </a:xfrm>
            <a:prstGeom prst="bentConnector3">
              <a:avLst>
                <a:gd fmla="val 49996" name="adj1"/>
              </a:avLst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649" name="Google Shape;649;p34"/>
            <p:cNvSpPr txBox="1"/>
            <p:nvPr/>
          </p:nvSpPr>
          <p:spPr>
            <a:xfrm>
              <a:off x="5595400" y="3246689"/>
              <a:ext cx="1074900" cy="42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🔒 AES-256</a:t>
              </a:r>
              <a:endParaRPr sz="12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650" name="Google Shape;650;p34"/>
            <p:cNvSpPr txBox="1"/>
            <p:nvPr/>
          </p:nvSpPr>
          <p:spPr>
            <a:xfrm>
              <a:off x="567575" y="3010863"/>
              <a:ext cx="3186600" cy="7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200">
                  <a:solidFill>
                    <a:srgbClr val="F9CB9C"/>
                  </a:solidFill>
                  <a:latin typeface="Overpass"/>
                  <a:ea typeface="Overpass"/>
                  <a:cs typeface="Overpass"/>
                  <a:sym typeface="Overpass"/>
                </a:rPr>
                <a:t>Master Key (MK):</a:t>
              </a:r>
              <a:r>
                <a:rPr b="1" lang="en" sz="1200">
                  <a:solidFill>
                    <a:srgbClr val="20F8FD"/>
                  </a:solidFill>
                  <a:latin typeface="Overpass"/>
                  <a:ea typeface="Overpass"/>
                  <a:cs typeface="Overpass"/>
                  <a:sym typeface="Overpass"/>
                </a:rPr>
                <a:t> </a:t>
              </a:r>
              <a:r>
                <a:rPr b="1" lang="en" sz="1200">
                  <a:solidFill>
                    <a:srgbClr val="F3F3F3"/>
                  </a:solidFill>
                  <a:latin typeface="Overpass"/>
                  <a:ea typeface="Overpass"/>
                  <a:cs typeface="Overpass"/>
                  <a:sym typeface="Overpass"/>
                </a:rPr>
                <a:t>Centrally-stored key used to recover DEK</a:t>
              </a:r>
              <a:endParaRPr b="1" sz="1200">
                <a:solidFill>
                  <a:srgbClr val="20F8FD"/>
                </a:solidFill>
                <a:latin typeface="Overpass"/>
                <a:ea typeface="Overpass"/>
                <a:cs typeface="Overpass"/>
                <a:sym typeface="Overpass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CB9C"/>
                </a:buClr>
                <a:buSzPts val="1200"/>
                <a:buFont typeface="Overpass"/>
                <a:buChar char="●"/>
              </a:pPr>
              <a:r>
                <a:rPr lang="en" sz="1200">
                  <a:solidFill>
                    <a:srgbClr val="F3F3F3"/>
                  </a:solidFill>
                  <a:latin typeface="Overpass"/>
                  <a:ea typeface="Overpass"/>
                  <a:cs typeface="Overpass"/>
                  <a:sym typeface="Overpass"/>
                </a:rPr>
                <a:t>RecKey = Enc(DEK, MK)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5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656" name="Google Shape;65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35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58" name="Google Shape;658;p35"/>
          <p:cNvSpPr txBox="1"/>
          <p:nvPr/>
        </p:nvSpPr>
        <p:spPr>
          <a:xfrm>
            <a:off x="278700" y="540000"/>
            <a:ext cx="85866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3F3F3"/>
                </a:solidFill>
                <a:latin typeface="Oxanium"/>
                <a:ea typeface="Oxanium"/>
                <a:cs typeface="Oxanium"/>
                <a:sym typeface="Oxanium"/>
              </a:rPr>
              <a:t>THRESHOLD MULTI-FACTOR KEY DERIVATION</a:t>
            </a:r>
            <a:endParaRPr b="1" sz="2800">
              <a:solidFill>
                <a:srgbClr val="F3F3F3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659" name="Google Shape;659;p35"/>
          <p:cNvSpPr/>
          <p:nvPr/>
        </p:nvSpPr>
        <p:spPr>
          <a:xfrm>
            <a:off x="4163688" y="1346125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5"/>
          <p:cNvSpPr/>
          <p:nvPr/>
        </p:nvSpPr>
        <p:spPr>
          <a:xfrm>
            <a:off x="2181088" y="2595763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35"/>
          <p:cNvSpPr/>
          <p:nvPr/>
        </p:nvSpPr>
        <p:spPr>
          <a:xfrm>
            <a:off x="4163688" y="2595763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35"/>
          <p:cNvSpPr/>
          <p:nvPr/>
        </p:nvSpPr>
        <p:spPr>
          <a:xfrm>
            <a:off x="6146288" y="2595763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35"/>
          <p:cNvSpPr txBox="1"/>
          <p:nvPr/>
        </p:nvSpPr>
        <p:spPr>
          <a:xfrm>
            <a:off x="1711300" y="3611075"/>
            <a:ext cx="1756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F3F3"/>
                </a:solidFill>
                <a:latin typeface="Oxanium"/>
                <a:ea typeface="Oxanium"/>
                <a:cs typeface="Oxanium"/>
                <a:sym typeface="Oxanium"/>
              </a:rPr>
              <a:t>FACTOR </a:t>
            </a:r>
            <a:r>
              <a:rPr b="1" lang="en" sz="2000">
                <a:solidFill>
                  <a:srgbClr val="F9CB9C"/>
                </a:solidFill>
                <a:latin typeface="Oxanium"/>
                <a:ea typeface="Oxanium"/>
                <a:cs typeface="Oxanium"/>
                <a:sym typeface="Oxanium"/>
              </a:rPr>
              <a:t>01</a:t>
            </a:r>
            <a:endParaRPr b="1" sz="2000">
              <a:solidFill>
                <a:srgbClr val="F9CB9C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664" name="Google Shape;664;p35"/>
          <p:cNvSpPr txBox="1"/>
          <p:nvPr/>
        </p:nvSpPr>
        <p:spPr>
          <a:xfrm>
            <a:off x="1711300" y="3969000"/>
            <a:ext cx="17562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eg. a </a:t>
            </a:r>
            <a:r>
              <a:rPr b="1"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Password 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665" name="Google Shape;665;p35"/>
          <p:cNvSpPr txBox="1"/>
          <p:nvPr/>
        </p:nvSpPr>
        <p:spPr>
          <a:xfrm>
            <a:off x="3693900" y="3611075"/>
            <a:ext cx="1756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F3F3"/>
                </a:solidFill>
                <a:latin typeface="Oxanium"/>
                <a:ea typeface="Oxanium"/>
                <a:cs typeface="Oxanium"/>
                <a:sym typeface="Oxanium"/>
              </a:rPr>
              <a:t>FACTOR </a:t>
            </a:r>
            <a:r>
              <a:rPr b="1" lang="en" sz="2000">
                <a:solidFill>
                  <a:srgbClr val="F9CB9C"/>
                </a:solidFill>
                <a:latin typeface="Oxanium"/>
                <a:ea typeface="Oxanium"/>
                <a:cs typeface="Oxanium"/>
                <a:sym typeface="Oxanium"/>
              </a:rPr>
              <a:t>02</a:t>
            </a:r>
            <a:endParaRPr b="1" sz="2000">
              <a:solidFill>
                <a:srgbClr val="F9CB9C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666" name="Google Shape;666;p35"/>
          <p:cNvSpPr txBox="1"/>
          <p:nvPr/>
        </p:nvSpPr>
        <p:spPr>
          <a:xfrm>
            <a:off x="3693900" y="3969000"/>
            <a:ext cx="17562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eg. a  </a:t>
            </a:r>
            <a:r>
              <a:rPr b="1"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TOTP Code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667" name="Google Shape;667;p35"/>
          <p:cNvSpPr txBox="1"/>
          <p:nvPr/>
        </p:nvSpPr>
        <p:spPr>
          <a:xfrm>
            <a:off x="5676500" y="3611075"/>
            <a:ext cx="1756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F3F3"/>
                </a:solidFill>
                <a:latin typeface="Oxanium"/>
                <a:ea typeface="Oxanium"/>
                <a:cs typeface="Oxanium"/>
                <a:sym typeface="Oxanium"/>
              </a:rPr>
              <a:t>FACTOR </a:t>
            </a:r>
            <a:r>
              <a:rPr b="1" lang="en" sz="2000">
                <a:solidFill>
                  <a:srgbClr val="F9CB9C"/>
                </a:solidFill>
                <a:latin typeface="Oxanium"/>
                <a:ea typeface="Oxanium"/>
                <a:cs typeface="Oxanium"/>
                <a:sym typeface="Oxanium"/>
              </a:rPr>
              <a:t>03</a:t>
            </a:r>
            <a:endParaRPr b="1" sz="2000">
              <a:solidFill>
                <a:srgbClr val="F9CB9C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668" name="Google Shape;668;p35"/>
          <p:cNvSpPr txBox="1"/>
          <p:nvPr/>
        </p:nvSpPr>
        <p:spPr>
          <a:xfrm>
            <a:off x="5563238" y="3969000"/>
            <a:ext cx="19827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eg. a </a:t>
            </a:r>
            <a:r>
              <a:rPr b="1"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Recovery Code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669" name="Google Shape;669;p35"/>
          <p:cNvSpPr txBox="1"/>
          <p:nvPr/>
        </p:nvSpPr>
        <p:spPr>
          <a:xfrm>
            <a:off x="2027850" y="1490575"/>
            <a:ext cx="2064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9CB9C"/>
                </a:solidFill>
                <a:latin typeface="Oxanium"/>
                <a:ea typeface="Oxanium"/>
                <a:cs typeface="Oxanium"/>
                <a:sym typeface="Oxanium"/>
              </a:rPr>
              <a:t>2-OF-3 DERIVED KEY</a:t>
            </a:r>
            <a:endParaRPr b="1" sz="2000">
              <a:solidFill>
                <a:srgbClr val="F9CB9C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670" name="Google Shape;670;p35"/>
          <p:cNvSpPr txBox="1"/>
          <p:nvPr/>
        </p:nvSpPr>
        <p:spPr>
          <a:xfrm>
            <a:off x="5051825" y="1437175"/>
            <a:ext cx="27777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The </a:t>
            </a:r>
            <a:r>
              <a:rPr b="1"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MFKDF</a:t>
            </a:r>
            <a:r>
              <a:rPr b="1" lang="en">
                <a:solidFill>
                  <a:srgbClr val="20F8FD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outputs a key as a function of any 2 input factors</a:t>
            </a:r>
            <a:endParaRPr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671" name="Google Shape;671;p35"/>
          <p:cNvCxnSpPr>
            <a:stCxn id="659" idx="4"/>
            <a:endCxn id="660" idx="0"/>
          </p:cNvCxnSpPr>
          <p:nvPr/>
        </p:nvCxnSpPr>
        <p:spPr>
          <a:xfrm rot="5400000">
            <a:off x="3364188" y="1387825"/>
            <a:ext cx="432900" cy="1982700"/>
          </a:xfrm>
          <a:prstGeom prst="bentConnector3">
            <a:avLst>
              <a:gd fmla="val 50016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2" name="Google Shape;672;p35"/>
          <p:cNvCxnSpPr>
            <a:stCxn id="659" idx="4"/>
            <a:endCxn id="661" idx="0"/>
          </p:cNvCxnSpPr>
          <p:nvPr/>
        </p:nvCxnSpPr>
        <p:spPr>
          <a:xfrm flipH="1" rot="-5400000">
            <a:off x="4355838" y="2378875"/>
            <a:ext cx="432900" cy="600"/>
          </a:xfrm>
          <a:prstGeom prst="bentConnector3">
            <a:avLst>
              <a:gd fmla="val 50016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3" name="Google Shape;673;p35"/>
          <p:cNvCxnSpPr>
            <a:stCxn id="659" idx="4"/>
            <a:endCxn id="662" idx="0"/>
          </p:cNvCxnSpPr>
          <p:nvPr/>
        </p:nvCxnSpPr>
        <p:spPr>
          <a:xfrm flipH="1" rot="-5400000">
            <a:off x="5346888" y="1387825"/>
            <a:ext cx="432900" cy="1982700"/>
          </a:xfrm>
          <a:prstGeom prst="bentConnector3">
            <a:avLst>
              <a:gd fmla="val 50016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674" name="Google Shape;674;p35"/>
          <p:cNvCxnSpPr>
            <a:stCxn id="660" idx="4"/>
            <a:endCxn id="663" idx="0"/>
          </p:cNvCxnSpPr>
          <p:nvPr/>
        </p:nvCxnSpPr>
        <p:spPr>
          <a:xfrm>
            <a:off x="2589388" y="3412363"/>
            <a:ext cx="0" cy="198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5" name="Google Shape;675;p35"/>
          <p:cNvCxnSpPr>
            <a:stCxn id="661" idx="4"/>
            <a:endCxn id="665" idx="0"/>
          </p:cNvCxnSpPr>
          <p:nvPr/>
        </p:nvCxnSpPr>
        <p:spPr>
          <a:xfrm>
            <a:off x="4571988" y="3412363"/>
            <a:ext cx="0" cy="198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6" name="Google Shape;676;p35"/>
          <p:cNvCxnSpPr>
            <a:stCxn id="662" idx="4"/>
            <a:endCxn id="667" idx="0"/>
          </p:cNvCxnSpPr>
          <p:nvPr/>
        </p:nvCxnSpPr>
        <p:spPr>
          <a:xfrm>
            <a:off x="6554588" y="3412363"/>
            <a:ext cx="0" cy="198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7" name="Google Shape;677;p35"/>
          <p:cNvSpPr/>
          <p:nvPr/>
        </p:nvSpPr>
        <p:spPr>
          <a:xfrm>
            <a:off x="4421117" y="1603549"/>
            <a:ext cx="301741" cy="301752"/>
          </a:xfrm>
          <a:custGeom>
            <a:rect b="b" l="l" r="r" t="t"/>
            <a:pathLst>
              <a:path extrusionOk="0" h="9304" w="9313">
                <a:moveTo>
                  <a:pt x="8623" y="1490"/>
                </a:moveTo>
                <a:cubicBezTo>
                  <a:pt x="8329" y="1360"/>
                  <a:pt x="7899" y="1210"/>
                  <a:pt x="7412" y="1162"/>
                </a:cubicBezTo>
                <a:cubicBezTo>
                  <a:pt x="7281" y="500"/>
                  <a:pt x="6694" y="0"/>
                  <a:pt x="5995" y="0"/>
                </a:cubicBezTo>
                <a:lnTo>
                  <a:pt x="5989" y="0"/>
                </a:lnTo>
                <a:lnTo>
                  <a:pt x="5983" y="0"/>
                </a:lnTo>
                <a:cubicBezTo>
                  <a:pt x="5339" y="0"/>
                  <a:pt x="4790" y="425"/>
                  <a:pt x="4607" y="1010"/>
                </a:cubicBezTo>
                <a:cubicBezTo>
                  <a:pt x="4572" y="995"/>
                  <a:pt x="4536" y="980"/>
                  <a:pt x="4502" y="967"/>
                </a:cubicBezTo>
                <a:cubicBezTo>
                  <a:pt x="4078" y="806"/>
                  <a:pt x="3598" y="908"/>
                  <a:pt x="3278" y="1228"/>
                </a:cubicBezTo>
                <a:lnTo>
                  <a:pt x="2251" y="2250"/>
                </a:lnTo>
                <a:cubicBezTo>
                  <a:pt x="1916" y="2583"/>
                  <a:pt x="1820" y="3097"/>
                  <a:pt x="2011" y="3526"/>
                </a:cubicBezTo>
                <a:cubicBezTo>
                  <a:pt x="2040" y="3593"/>
                  <a:pt x="2073" y="3658"/>
                  <a:pt x="2105" y="3724"/>
                </a:cubicBezTo>
                <a:lnTo>
                  <a:pt x="107" y="5718"/>
                </a:lnTo>
                <a:cubicBezTo>
                  <a:pt x="40" y="5788"/>
                  <a:pt x="0" y="5878"/>
                  <a:pt x="0" y="5974"/>
                </a:cubicBezTo>
                <a:lnTo>
                  <a:pt x="0" y="7291"/>
                </a:lnTo>
                <a:cubicBezTo>
                  <a:pt x="0" y="7491"/>
                  <a:pt x="163" y="7654"/>
                  <a:pt x="364" y="7654"/>
                </a:cubicBezTo>
                <a:lnTo>
                  <a:pt x="1670" y="7654"/>
                </a:lnTo>
                <a:cubicBezTo>
                  <a:pt x="1871" y="7654"/>
                  <a:pt x="2034" y="7491"/>
                  <a:pt x="2034" y="7291"/>
                </a:cubicBezTo>
                <a:lnTo>
                  <a:pt x="2034" y="6800"/>
                </a:lnTo>
                <a:lnTo>
                  <a:pt x="2510" y="6800"/>
                </a:lnTo>
                <a:cubicBezTo>
                  <a:pt x="2709" y="6800"/>
                  <a:pt x="2873" y="6636"/>
                  <a:pt x="2873" y="6437"/>
                </a:cubicBezTo>
                <a:lnTo>
                  <a:pt x="2873" y="5637"/>
                </a:lnTo>
                <a:cubicBezTo>
                  <a:pt x="2873" y="5436"/>
                  <a:pt x="2709" y="5273"/>
                  <a:pt x="2510" y="5273"/>
                </a:cubicBezTo>
                <a:cubicBezTo>
                  <a:pt x="2309" y="5273"/>
                  <a:pt x="2146" y="5436"/>
                  <a:pt x="2146" y="5637"/>
                </a:cubicBezTo>
                <a:lnTo>
                  <a:pt x="2146" y="6073"/>
                </a:lnTo>
                <a:lnTo>
                  <a:pt x="1673" y="6073"/>
                </a:lnTo>
                <a:cubicBezTo>
                  <a:pt x="1472" y="6073"/>
                  <a:pt x="1309" y="6236"/>
                  <a:pt x="1309" y="6437"/>
                </a:cubicBezTo>
                <a:lnTo>
                  <a:pt x="1309" y="6927"/>
                </a:lnTo>
                <a:lnTo>
                  <a:pt x="729" y="6927"/>
                </a:lnTo>
                <a:lnTo>
                  <a:pt x="729" y="6125"/>
                </a:lnTo>
                <a:lnTo>
                  <a:pt x="2800" y="4053"/>
                </a:lnTo>
                <a:cubicBezTo>
                  <a:pt x="2843" y="4009"/>
                  <a:pt x="2875" y="3957"/>
                  <a:pt x="2892" y="3895"/>
                </a:cubicBezTo>
                <a:lnTo>
                  <a:pt x="2896" y="3884"/>
                </a:lnTo>
                <a:cubicBezTo>
                  <a:pt x="2924" y="3789"/>
                  <a:pt x="2911" y="3687"/>
                  <a:pt x="2863" y="3602"/>
                </a:cubicBezTo>
                <a:cubicBezTo>
                  <a:pt x="2795" y="3481"/>
                  <a:pt x="2731" y="3356"/>
                  <a:pt x="2674" y="3226"/>
                </a:cubicBezTo>
                <a:cubicBezTo>
                  <a:pt x="2606" y="3071"/>
                  <a:pt x="2640" y="2885"/>
                  <a:pt x="2764" y="2764"/>
                </a:cubicBezTo>
                <a:lnTo>
                  <a:pt x="3791" y="1740"/>
                </a:lnTo>
                <a:cubicBezTo>
                  <a:pt x="3909" y="1622"/>
                  <a:pt x="4088" y="1586"/>
                  <a:pt x="4243" y="1644"/>
                </a:cubicBezTo>
                <a:cubicBezTo>
                  <a:pt x="4521" y="1749"/>
                  <a:pt x="4773" y="1884"/>
                  <a:pt x="4994" y="2041"/>
                </a:cubicBezTo>
                <a:cubicBezTo>
                  <a:pt x="4920" y="2197"/>
                  <a:pt x="4878" y="2367"/>
                  <a:pt x="4878" y="2543"/>
                </a:cubicBezTo>
                <a:lnTo>
                  <a:pt x="4878" y="2717"/>
                </a:lnTo>
                <a:lnTo>
                  <a:pt x="4553" y="2393"/>
                </a:lnTo>
                <a:cubicBezTo>
                  <a:pt x="4411" y="2250"/>
                  <a:pt x="4179" y="2250"/>
                  <a:pt x="4038" y="2393"/>
                </a:cubicBezTo>
                <a:cubicBezTo>
                  <a:pt x="3896" y="2534"/>
                  <a:pt x="3896" y="2765"/>
                  <a:pt x="4038" y="2908"/>
                </a:cubicBezTo>
                <a:lnTo>
                  <a:pt x="4693" y="3562"/>
                </a:lnTo>
                <a:cubicBezTo>
                  <a:pt x="4745" y="3615"/>
                  <a:pt x="4809" y="3647"/>
                  <a:pt x="4876" y="3660"/>
                </a:cubicBezTo>
                <a:lnTo>
                  <a:pt x="4876" y="3999"/>
                </a:lnTo>
                <a:cubicBezTo>
                  <a:pt x="4876" y="4236"/>
                  <a:pt x="4949" y="4461"/>
                  <a:pt x="5078" y="4650"/>
                </a:cubicBezTo>
                <a:lnTo>
                  <a:pt x="4859" y="4872"/>
                </a:lnTo>
                <a:cubicBezTo>
                  <a:pt x="4737" y="4992"/>
                  <a:pt x="4553" y="5027"/>
                  <a:pt x="4393" y="4962"/>
                </a:cubicBezTo>
                <a:cubicBezTo>
                  <a:pt x="4300" y="4924"/>
                  <a:pt x="4114" y="4840"/>
                  <a:pt x="3921" y="4722"/>
                </a:cubicBezTo>
                <a:cubicBezTo>
                  <a:pt x="3749" y="4617"/>
                  <a:pt x="3525" y="4671"/>
                  <a:pt x="3420" y="4842"/>
                </a:cubicBezTo>
                <a:cubicBezTo>
                  <a:pt x="3314" y="5013"/>
                  <a:pt x="3369" y="5237"/>
                  <a:pt x="3539" y="5341"/>
                </a:cubicBezTo>
                <a:cubicBezTo>
                  <a:pt x="3714" y="5449"/>
                  <a:pt x="3918" y="5552"/>
                  <a:pt x="4113" y="5635"/>
                </a:cubicBezTo>
                <a:cubicBezTo>
                  <a:pt x="4257" y="5695"/>
                  <a:pt x="4409" y="5724"/>
                  <a:pt x="4558" y="5724"/>
                </a:cubicBezTo>
                <a:cubicBezTo>
                  <a:pt x="4856" y="5724"/>
                  <a:pt x="5150" y="5608"/>
                  <a:pt x="5369" y="5388"/>
                </a:cubicBezTo>
                <a:lnTo>
                  <a:pt x="5663" y="5094"/>
                </a:lnTo>
                <a:cubicBezTo>
                  <a:pt x="5727" y="5119"/>
                  <a:pt x="5793" y="5142"/>
                  <a:pt x="5857" y="5162"/>
                </a:cubicBezTo>
                <a:lnTo>
                  <a:pt x="5857" y="8032"/>
                </a:lnTo>
                <a:cubicBezTo>
                  <a:pt x="5857" y="8130"/>
                  <a:pt x="5894" y="8221"/>
                  <a:pt x="5964" y="8291"/>
                </a:cubicBezTo>
                <a:lnTo>
                  <a:pt x="6873" y="9198"/>
                </a:lnTo>
                <a:cubicBezTo>
                  <a:pt x="6942" y="9266"/>
                  <a:pt x="7033" y="9304"/>
                  <a:pt x="7129" y="9304"/>
                </a:cubicBezTo>
                <a:lnTo>
                  <a:pt x="7131" y="9304"/>
                </a:lnTo>
                <a:cubicBezTo>
                  <a:pt x="7227" y="9304"/>
                  <a:pt x="7320" y="9263"/>
                  <a:pt x="7390" y="9195"/>
                </a:cubicBezTo>
                <a:lnTo>
                  <a:pt x="8280" y="8287"/>
                </a:lnTo>
                <a:cubicBezTo>
                  <a:pt x="8418" y="8146"/>
                  <a:pt x="8418" y="7920"/>
                  <a:pt x="8280" y="7778"/>
                </a:cubicBezTo>
                <a:lnTo>
                  <a:pt x="7969" y="7458"/>
                </a:lnTo>
                <a:lnTo>
                  <a:pt x="8296" y="7135"/>
                </a:lnTo>
                <a:cubicBezTo>
                  <a:pt x="8366" y="7065"/>
                  <a:pt x="8404" y="6972"/>
                  <a:pt x="8404" y="6875"/>
                </a:cubicBezTo>
                <a:cubicBezTo>
                  <a:pt x="8404" y="6776"/>
                  <a:pt x="8364" y="6684"/>
                  <a:pt x="8295" y="6616"/>
                </a:cubicBezTo>
                <a:lnTo>
                  <a:pt x="7711" y="6044"/>
                </a:lnTo>
                <a:cubicBezTo>
                  <a:pt x="7567" y="5903"/>
                  <a:pt x="7339" y="5906"/>
                  <a:pt x="7196" y="6048"/>
                </a:cubicBezTo>
                <a:cubicBezTo>
                  <a:pt x="7057" y="6192"/>
                  <a:pt x="7058" y="6422"/>
                  <a:pt x="7202" y="6563"/>
                </a:cubicBezTo>
                <a:lnTo>
                  <a:pt x="7522" y="6877"/>
                </a:lnTo>
                <a:lnTo>
                  <a:pt x="7201" y="7196"/>
                </a:lnTo>
                <a:cubicBezTo>
                  <a:pt x="7058" y="7336"/>
                  <a:pt x="7057" y="7565"/>
                  <a:pt x="7196" y="7709"/>
                </a:cubicBezTo>
                <a:lnTo>
                  <a:pt x="7510" y="8032"/>
                </a:lnTo>
                <a:lnTo>
                  <a:pt x="7125" y="8425"/>
                </a:lnTo>
                <a:lnTo>
                  <a:pt x="6582" y="7884"/>
                </a:lnTo>
                <a:lnTo>
                  <a:pt x="6582" y="4905"/>
                </a:lnTo>
                <a:cubicBezTo>
                  <a:pt x="6582" y="4810"/>
                  <a:pt x="6543" y="4717"/>
                  <a:pt x="6478" y="4650"/>
                </a:cubicBezTo>
                <a:lnTo>
                  <a:pt x="6460" y="4633"/>
                </a:lnTo>
                <a:cubicBezTo>
                  <a:pt x="6415" y="4585"/>
                  <a:pt x="6357" y="4553"/>
                  <a:pt x="6294" y="4536"/>
                </a:cubicBezTo>
                <a:cubicBezTo>
                  <a:pt x="6153" y="4498"/>
                  <a:pt x="6009" y="4451"/>
                  <a:pt x="5867" y="4396"/>
                </a:cubicBezTo>
                <a:cubicBezTo>
                  <a:pt x="5707" y="4335"/>
                  <a:pt x="5601" y="4176"/>
                  <a:pt x="5601" y="4002"/>
                </a:cubicBezTo>
                <a:lnTo>
                  <a:pt x="5601" y="2546"/>
                </a:lnTo>
                <a:cubicBezTo>
                  <a:pt x="5601" y="2378"/>
                  <a:pt x="5702" y="2223"/>
                  <a:pt x="5857" y="2154"/>
                </a:cubicBezTo>
                <a:cubicBezTo>
                  <a:pt x="6069" y="2058"/>
                  <a:pt x="6369" y="1949"/>
                  <a:pt x="6709" y="1898"/>
                </a:cubicBezTo>
                <a:lnTo>
                  <a:pt x="6709" y="2469"/>
                </a:lnTo>
                <a:lnTo>
                  <a:pt x="6636" y="2469"/>
                </a:lnTo>
                <a:cubicBezTo>
                  <a:pt x="6437" y="2469"/>
                  <a:pt x="6273" y="2633"/>
                  <a:pt x="6273" y="2832"/>
                </a:cubicBezTo>
                <a:cubicBezTo>
                  <a:pt x="6273" y="3033"/>
                  <a:pt x="6437" y="3196"/>
                  <a:pt x="6636" y="3196"/>
                </a:cubicBezTo>
                <a:lnTo>
                  <a:pt x="7545" y="3196"/>
                </a:lnTo>
                <a:cubicBezTo>
                  <a:pt x="7746" y="3196"/>
                  <a:pt x="7909" y="3033"/>
                  <a:pt x="7909" y="2832"/>
                </a:cubicBezTo>
                <a:cubicBezTo>
                  <a:pt x="7909" y="2633"/>
                  <a:pt x="7746" y="2469"/>
                  <a:pt x="7545" y="2469"/>
                </a:cubicBezTo>
                <a:lnTo>
                  <a:pt x="7436" y="2469"/>
                </a:lnTo>
                <a:lnTo>
                  <a:pt x="7436" y="1893"/>
                </a:lnTo>
                <a:cubicBezTo>
                  <a:pt x="7791" y="1942"/>
                  <a:pt x="8105" y="2053"/>
                  <a:pt x="8329" y="2150"/>
                </a:cubicBezTo>
                <a:cubicBezTo>
                  <a:pt x="8482" y="2218"/>
                  <a:pt x="8583" y="2371"/>
                  <a:pt x="8583" y="2540"/>
                </a:cubicBezTo>
                <a:lnTo>
                  <a:pt x="8583" y="4015"/>
                </a:lnTo>
                <a:cubicBezTo>
                  <a:pt x="8583" y="4185"/>
                  <a:pt x="8473" y="4344"/>
                  <a:pt x="8313" y="4410"/>
                </a:cubicBezTo>
                <a:cubicBezTo>
                  <a:pt x="8153" y="4476"/>
                  <a:pt x="7989" y="4531"/>
                  <a:pt x="7823" y="4569"/>
                </a:cubicBezTo>
                <a:cubicBezTo>
                  <a:pt x="7630" y="4616"/>
                  <a:pt x="7508" y="4812"/>
                  <a:pt x="7554" y="5007"/>
                </a:cubicBezTo>
                <a:cubicBezTo>
                  <a:pt x="7602" y="5202"/>
                  <a:pt x="7798" y="5324"/>
                  <a:pt x="7993" y="5276"/>
                </a:cubicBezTo>
                <a:cubicBezTo>
                  <a:pt x="8194" y="5226"/>
                  <a:pt x="8395" y="5161"/>
                  <a:pt x="8590" y="5081"/>
                </a:cubicBezTo>
                <a:cubicBezTo>
                  <a:pt x="9023" y="4902"/>
                  <a:pt x="9305" y="4483"/>
                  <a:pt x="9307" y="4015"/>
                </a:cubicBezTo>
                <a:lnTo>
                  <a:pt x="9307" y="2540"/>
                </a:lnTo>
                <a:cubicBezTo>
                  <a:pt x="9313" y="2087"/>
                  <a:pt x="9042" y="1673"/>
                  <a:pt x="8623" y="1490"/>
                </a:cubicBezTo>
                <a:close/>
                <a:moveTo>
                  <a:pt x="5560" y="1494"/>
                </a:moveTo>
                <a:lnTo>
                  <a:pt x="5506" y="1522"/>
                </a:lnTo>
                <a:cubicBezTo>
                  <a:pt x="5430" y="1463"/>
                  <a:pt x="5353" y="1410"/>
                  <a:pt x="5273" y="1359"/>
                </a:cubicBezTo>
                <a:cubicBezTo>
                  <a:pt x="5315" y="1004"/>
                  <a:pt x="5618" y="729"/>
                  <a:pt x="5983" y="729"/>
                </a:cubicBezTo>
                <a:lnTo>
                  <a:pt x="5989" y="729"/>
                </a:lnTo>
                <a:lnTo>
                  <a:pt x="5995" y="729"/>
                </a:lnTo>
                <a:cubicBezTo>
                  <a:pt x="6294" y="729"/>
                  <a:pt x="6553" y="914"/>
                  <a:pt x="6658" y="1177"/>
                </a:cubicBezTo>
                <a:cubicBezTo>
                  <a:pt x="6214" y="1235"/>
                  <a:pt x="5829" y="1375"/>
                  <a:pt x="5560" y="1494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5"/>
          <p:cNvSpPr/>
          <p:nvPr/>
        </p:nvSpPr>
        <p:spPr>
          <a:xfrm>
            <a:off x="2452455" y="2853190"/>
            <a:ext cx="301743" cy="301746"/>
          </a:xfrm>
          <a:custGeom>
            <a:rect b="b" l="l" r="r" t="t"/>
            <a:pathLst>
              <a:path extrusionOk="0" h="9311" w="9360">
                <a:moveTo>
                  <a:pt x="2037" y="5928"/>
                </a:moveTo>
                <a:cubicBezTo>
                  <a:pt x="2238" y="5928"/>
                  <a:pt x="2401" y="6091"/>
                  <a:pt x="2401" y="6292"/>
                </a:cubicBezTo>
                <a:lnTo>
                  <a:pt x="2401" y="6292"/>
                </a:lnTo>
                <a:cubicBezTo>
                  <a:pt x="2401" y="6491"/>
                  <a:pt x="2238" y="6655"/>
                  <a:pt x="2037" y="6655"/>
                </a:cubicBezTo>
                <a:cubicBezTo>
                  <a:pt x="1838" y="6655"/>
                  <a:pt x="1674" y="6491"/>
                  <a:pt x="1674" y="6292"/>
                </a:cubicBezTo>
                <a:lnTo>
                  <a:pt x="1674" y="6292"/>
                </a:lnTo>
                <a:cubicBezTo>
                  <a:pt x="1674" y="6090"/>
                  <a:pt x="1835" y="5928"/>
                  <a:pt x="2037" y="5928"/>
                </a:cubicBezTo>
                <a:close/>
                <a:moveTo>
                  <a:pt x="3038" y="6292"/>
                </a:moveTo>
                <a:lnTo>
                  <a:pt x="3038" y="6292"/>
                </a:lnTo>
                <a:cubicBezTo>
                  <a:pt x="3038" y="6491"/>
                  <a:pt x="3201" y="6655"/>
                  <a:pt x="3402" y="6655"/>
                </a:cubicBezTo>
                <a:cubicBezTo>
                  <a:pt x="3601" y="6655"/>
                  <a:pt x="3766" y="6491"/>
                  <a:pt x="3766" y="6292"/>
                </a:cubicBezTo>
                <a:lnTo>
                  <a:pt x="3766" y="6292"/>
                </a:lnTo>
                <a:cubicBezTo>
                  <a:pt x="3766" y="6091"/>
                  <a:pt x="3601" y="5928"/>
                  <a:pt x="3402" y="5928"/>
                </a:cubicBezTo>
                <a:cubicBezTo>
                  <a:pt x="3201" y="5928"/>
                  <a:pt x="3038" y="6090"/>
                  <a:pt x="3038" y="6292"/>
                </a:cubicBezTo>
                <a:close/>
                <a:moveTo>
                  <a:pt x="5128" y="6292"/>
                </a:moveTo>
                <a:lnTo>
                  <a:pt x="5128" y="6292"/>
                </a:lnTo>
                <a:cubicBezTo>
                  <a:pt x="5128" y="6091"/>
                  <a:pt x="4966" y="5928"/>
                  <a:pt x="4765" y="5928"/>
                </a:cubicBezTo>
                <a:cubicBezTo>
                  <a:pt x="4566" y="5928"/>
                  <a:pt x="4401" y="6091"/>
                  <a:pt x="4401" y="6292"/>
                </a:cubicBezTo>
                <a:lnTo>
                  <a:pt x="4401" y="6292"/>
                </a:lnTo>
                <a:cubicBezTo>
                  <a:pt x="4401" y="6491"/>
                  <a:pt x="4566" y="6655"/>
                  <a:pt x="4765" y="6655"/>
                </a:cubicBezTo>
                <a:cubicBezTo>
                  <a:pt x="4966" y="6655"/>
                  <a:pt x="5128" y="6491"/>
                  <a:pt x="5128" y="6292"/>
                </a:cubicBezTo>
                <a:close/>
                <a:moveTo>
                  <a:pt x="5783" y="6292"/>
                </a:moveTo>
                <a:lnTo>
                  <a:pt x="5783" y="6292"/>
                </a:lnTo>
                <a:cubicBezTo>
                  <a:pt x="5783" y="6491"/>
                  <a:pt x="5947" y="6655"/>
                  <a:pt x="6147" y="6655"/>
                </a:cubicBezTo>
                <a:cubicBezTo>
                  <a:pt x="6347" y="6655"/>
                  <a:pt x="6510" y="6491"/>
                  <a:pt x="6510" y="6292"/>
                </a:cubicBezTo>
                <a:lnTo>
                  <a:pt x="6510" y="6292"/>
                </a:lnTo>
                <a:cubicBezTo>
                  <a:pt x="6510" y="6091"/>
                  <a:pt x="6347" y="5928"/>
                  <a:pt x="6147" y="5928"/>
                </a:cubicBezTo>
                <a:cubicBezTo>
                  <a:pt x="5945" y="5928"/>
                  <a:pt x="5783" y="6090"/>
                  <a:pt x="5783" y="6292"/>
                </a:cubicBezTo>
                <a:close/>
                <a:moveTo>
                  <a:pt x="4692" y="8946"/>
                </a:moveTo>
                <a:cubicBezTo>
                  <a:pt x="4692" y="9146"/>
                  <a:pt x="4529" y="9310"/>
                  <a:pt x="4328" y="9310"/>
                </a:cubicBezTo>
                <a:lnTo>
                  <a:pt x="1456" y="9310"/>
                </a:lnTo>
                <a:cubicBezTo>
                  <a:pt x="654" y="9310"/>
                  <a:pt x="1" y="8657"/>
                  <a:pt x="1" y="7856"/>
                </a:cubicBezTo>
                <a:lnTo>
                  <a:pt x="1" y="4874"/>
                </a:lnTo>
                <a:cubicBezTo>
                  <a:pt x="1" y="4072"/>
                  <a:pt x="654" y="3419"/>
                  <a:pt x="1456" y="3419"/>
                </a:cubicBezTo>
                <a:lnTo>
                  <a:pt x="1892" y="3419"/>
                </a:lnTo>
                <a:lnTo>
                  <a:pt x="1892" y="2137"/>
                </a:lnTo>
                <a:cubicBezTo>
                  <a:pt x="1892" y="959"/>
                  <a:pt x="2871" y="1"/>
                  <a:pt x="4074" y="1"/>
                </a:cubicBezTo>
                <a:cubicBezTo>
                  <a:pt x="5278" y="1"/>
                  <a:pt x="6256" y="959"/>
                  <a:pt x="6256" y="2137"/>
                </a:cubicBezTo>
                <a:lnTo>
                  <a:pt x="6256" y="3419"/>
                </a:lnTo>
                <a:lnTo>
                  <a:pt x="6692" y="3419"/>
                </a:lnTo>
                <a:cubicBezTo>
                  <a:pt x="7494" y="3419"/>
                  <a:pt x="8147" y="4072"/>
                  <a:pt x="8147" y="4874"/>
                </a:cubicBezTo>
                <a:lnTo>
                  <a:pt x="8147" y="5601"/>
                </a:lnTo>
                <a:cubicBezTo>
                  <a:pt x="8147" y="5800"/>
                  <a:pt x="7984" y="5965"/>
                  <a:pt x="7783" y="5965"/>
                </a:cubicBezTo>
                <a:cubicBezTo>
                  <a:pt x="7584" y="5965"/>
                  <a:pt x="7419" y="5800"/>
                  <a:pt x="7419" y="5601"/>
                </a:cubicBezTo>
                <a:lnTo>
                  <a:pt x="7419" y="4874"/>
                </a:lnTo>
                <a:cubicBezTo>
                  <a:pt x="7419" y="4472"/>
                  <a:pt x="7094" y="4146"/>
                  <a:pt x="6692" y="4146"/>
                </a:cubicBezTo>
                <a:lnTo>
                  <a:pt x="1456" y="4146"/>
                </a:lnTo>
                <a:cubicBezTo>
                  <a:pt x="1054" y="4146"/>
                  <a:pt x="728" y="4472"/>
                  <a:pt x="728" y="4874"/>
                </a:cubicBezTo>
                <a:lnTo>
                  <a:pt x="728" y="7856"/>
                </a:lnTo>
                <a:cubicBezTo>
                  <a:pt x="728" y="8257"/>
                  <a:pt x="1054" y="8583"/>
                  <a:pt x="1456" y="8583"/>
                </a:cubicBezTo>
                <a:lnTo>
                  <a:pt x="4328" y="8583"/>
                </a:lnTo>
                <a:cubicBezTo>
                  <a:pt x="4529" y="8583"/>
                  <a:pt x="4692" y="8744"/>
                  <a:pt x="4692" y="8946"/>
                </a:cubicBezTo>
                <a:close/>
                <a:moveTo>
                  <a:pt x="2619" y="3419"/>
                </a:moveTo>
                <a:lnTo>
                  <a:pt x="5528" y="3419"/>
                </a:lnTo>
                <a:lnTo>
                  <a:pt x="5528" y="2137"/>
                </a:lnTo>
                <a:cubicBezTo>
                  <a:pt x="5528" y="1361"/>
                  <a:pt x="4875" y="728"/>
                  <a:pt x="4074" y="728"/>
                </a:cubicBezTo>
                <a:cubicBezTo>
                  <a:pt x="3272" y="728"/>
                  <a:pt x="2619" y="1361"/>
                  <a:pt x="2619" y="2137"/>
                </a:cubicBezTo>
                <a:close/>
                <a:moveTo>
                  <a:pt x="9158" y="5922"/>
                </a:moveTo>
                <a:cubicBezTo>
                  <a:pt x="8995" y="5806"/>
                  <a:pt x="8766" y="5842"/>
                  <a:pt x="8650" y="6007"/>
                </a:cubicBezTo>
                <a:lnTo>
                  <a:pt x="6858" y="8510"/>
                </a:lnTo>
                <a:cubicBezTo>
                  <a:pt x="6809" y="8567"/>
                  <a:pt x="6747" y="8578"/>
                  <a:pt x="6714" y="8581"/>
                </a:cubicBezTo>
                <a:cubicBezTo>
                  <a:pt x="6679" y="8583"/>
                  <a:pt x="6617" y="8578"/>
                  <a:pt x="6558" y="8525"/>
                </a:cubicBezTo>
                <a:lnTo>
                  <a:pt x="5399" y="7393"/>
                </a:lnTo>
                <a:cubicBezTo>
                  <a:pt x="5256" y="7253"/>
                  <a:pt x="5025" y="7255"/>
                  <a:pt x="4886" y="7399"/>
                </a:cubicBezTo>
                <a:cubicBezTo>
                  <a:pt x="4744" y="7543"/>
                  <a:pt x="4747" y="7774"/>
                  <a:pt x="4890" y="7914"/>
                </a:cubicBezTo>
                <a:lnTo>
                  <a:pt x="6051" y="9047"/>
                </a:lnTo>
                <a:lnTo>
                  <a:pt x="6054" y="9050"/>
                </a:lnTo>
                <a:cubicBezTo>
                  <a:pt x="6228" y="9216"/>
                  <a:pt x="6459" y="9309"/>
                  <a:pt x="6699" y="9309"/>
                </a:cubicBezTo>
                <a:cubicBezTo>
                  <a:pt x="6720" y="9309"/>
                  <a:pt x="6742" y="9309"/>
                  <a:pt x="6762" y="9306"/>
                </a:cubicBezTo>
                <a:cubicBezTo>
                  <a:pt x="7021" y="9288"/>
                  <a:pt x="7265" y="9163"/>
                  <a:pt x="7428" y="8960"/>
                </a:cubicBezTo>
                <a:cubicBezTo>
                  <a:pt x="7433" y="8954"/>
                  <a:pt x="7438" y="8948"/>
                  <a:pt x="7441" y="8942"/>
                </a:cubicBezTo>
                <a:lnTo>
                  <a:pt x="9242" y="6429"/>
                </a:lnTo>
                <a:cubicBezTo>
                  <a:pt x="9360" y="6266"/>
                  <a:pt x="9322" y="6040"/>
                  <a:pt x="9158" y="5922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35"/>
          <p:cNvSpPr/>
          <p:nvPr/>
        </p:nvSpPr>
        <p:spPr>
          <a:xfrm>
            <a:off x="4448989" y="2828046"/>
            <a:ext cx="301752" cy="352034"/>
          </a:xfrm>
          <a:custGeom>
            <a:rect b="b" l="l" r="r" t="t"/>
            <a:pathLst>
              <a:path extrusionOk="0" h="9310" w="7873">
                <a:moveTo>
                  <a:pt x="6437" y="6130"/>
                </a:moveTo>
                <a:lnTo>
                  <a:pt x="6437" y="7855"/>
                </a:lnTo>
                <a:cubicBezTo>
                  <a:pt x="6437" y="8657"/>
                  <a:pt x="5784" y="9310"/>
                  <a:pt x="4983" y="9310"/>
                </a:cubicBezTo>
                <a:lnTo>
                  <a:pt x="1455" y="9310"/>
                </a:lnTo>
                <a:cubicBezTo>
                  <a:pt x="654" y="9310"/>
                  <a:pt x="1" y="8657"/>
                  <a:pt x="1" y="7855"/>
                </a:cubicBezTo>
                <a:lnTo>
                  <a:pt x="1" y="1455"/>
                </a:lnTo>
                <a:cubicBezTo>
                  <a:pt x="1" y="654"/>
                  <a:pt x="654" y="0"/>
                  <a:pt x="1455" y="0"/>
                </a:cubicBezTo>
                <a:lnTo>
                  <a:pt x="1691" y="0"/>
                </a:lnTo>
                <a:cubicBezTo>
                  <a:pt x="1892" y="0"/>
                  <a:pt x="2054" y="163"/>
                  <a:pt x="2054" y="364"/>
                </a:cubicBezTo>
                <a:cubicBezTo>
                  <a:pt x="2054" y="563"/>
                  <a:pt x="1892" y="728"/>
                  <a:pt x="1691" y="728"/>
                </a:cubicBezTo>
                <a:lnTo>
                  <a:pt x="1455" y="728"/>
                </a:lnTo>
                <a:cubicBezTo>
                  <a:pt x="1054" y="728"/>
                  <a:pt x="728" y="1054"/>
                  <a:pt x="728" y="1455"/>
                </a:cubicBezTo>
                <a:lnTo>
                  <a:pt x="728" y="7855"/>
                </a:lnTo>
                <a:cubicBezTo>
                  <a:pt x="728" y="8257"/>
                  <a:pt x="1054" y="8583"/>
                  <a:pt x="1455" y="8583"/>
                </a:cubicBezTo>
                <a:lnTo>
                  <a:pt x="4983" y="8583"/>
                </a:lnTo>
                <a:cubicBezTo>
                  <a:pt x="5384" y="8583"/>
                  <a:pt x="5710" y="8257"/>
                  <a:pt x="5710" y="7855"/>
                </a:cubicBezTo>
                <a:lnTo>
                  <a:pt x="5710" y="6130"/>
                </a:lnTo>
                <a:cubicBezTo>
                  <a:pt x="5710" y="5929"/>
                  <a:pt x="5873" y="5766"/>
                  <a:pt x="6074" y="5766"/>
                </a:cubicBezTo>
                <a:cubicBezTo>
                  <a:pt x="6273" y="5766"/>
                  <a:pt x="6437" y="5928"/>
                  <a:pt x="6437" y="6130"/>
                </a:cubicBezTo>
                <a:close/>
                <a:moveTo>
                  <a:pt x="3582" y="8021"/>
                </a:moveTo>
                <a:cubicBezTo>
                  <a:pt x="3783" y="8021"/>
                  <a:pt x="3945" y="7857"/>
                  <a:pt x="3945" y="7657"/>
                </a:cubicBezTo>
                <a:cubicBezTo>
                  <a:pt x="3945" y="7457"/>
                  <a:pt x="3783" y="7294"/>
                  <a:pt x="3582" y="7294"/>
                </a:cubicBezTo>
                <a:lnTo>
                  <a:pt x="2855" y="7294"/>
                </a:lnTo>
                <a:cubicBezTo>
                  <a:pt x="2655" y="7294"/>
                  <a:pt x="2491" y="7457"/>
                  <a:pt x="2491" y="7657"/>
                </a:cubicBezTo>
                <a:cubicBezTo>
                  <a:pt x="2491" y="7857"/>
                  <a:pt x="2655" y="8021"/>
                  <a:pt x="2855" y="8021"/>
                </a:cubicBezTo>
                <a:close/>
                <a:moveTo>
                  <a:pt x="3582" y="1985"/>
                </a:moveTo>
                <a:cubicBezTo>
                  <a:pt x="3383" y="1985"/>
                  <a:pt x="3218" y="2147"/>
                  <a:pt x="3218" y="2348"/>
                </a:cubicBezTo>
                <a:cubicBezTo>
                  <a:pt x="3218" y="2547"/>
                  <a:pt x="3383" y="2712"/>
                  <a:pt x="3582" y="2712"/>
                </a:cubicBezTo>
                <a:cubicBezTo>
                  <a:pt x="3783" y="2712"/>
                  <a:pt x="3945" y="2547"/>
                  <a:pt x="3945" y="2348"/>
                </a:cubicBezTo>
                <a:cubicBezTo>
                  <a:pt x="3945" y="2147"/>
                  <a:pt x="3783" y="1985"/>
                  <a:pt x="3582" y="1985"/>
                </a:cubicBezTo>
                <a:close/>
                <a:moveTo>
                  <a:pt x="4946" y="1985"/>
                </a:moveTo>
                <a:cubicBezTo>
                  <a:pt x="4745" y="1985"/>
                  <a:pt x="4583" y="2147"/>
                  <a:pt x="4583" y="2348"/>
                </a:cubicBezTo>
                <a:cubicBezTo>
                  <a:pt x="4583" y="2547"/>
                  <a:pt x="4745" y="2712"/>
                  <a:pt x="4946" y="2712"/>
                </a:cubicBezTo>
                <a:cubicBezTo>
                  <a:pt x="5146" y="2712"/>
                  <a:pt x="5310" y="2547"/>
                  <a:pt x="5310" y="2348"/>
                </a:cubicBezTo>
                <a:cubicBezTo>
                  <a:pt x="5310" y="2147"/>
                  <a:pt x="5146" y="1985"/>
                  <a:pt x="4946" y="1985"/>
                </a:cubicBezTo>
                <a:close/>
                <a:moveTo>
                  <a:pt x="6328" y="1985"/>
                </a:moveTo>
                <a:cubicBezTo>
                  <a:pt x="6127" y="1985"/>
                  <a:pt x="5964" y="2147"/>
                  <a:pt x="5964" y="2348"/>
                </a:cubicBezTo>
                <a:cubicBezTo>
                  <a:pt x="5964" y="2547"/>
                  <a:pt x="6127" y="2712"/>
                  <a:pt x="6328" y="2712"/>
                </a:cubicBezTo>
                <a:cubicBezTo>
                  <a:pt x="6527" y="2712"/>
                  <a:pt x="6692" y="2547"/>
                  <a:pt x="6692" y="2348"/>
                </a:cubicBezTo>
                <a:cubicBezTo>
                  <a:pt x="6692" y="2147"/>
                  <a:pt x="6527" y="1985"/>
                  <a:pt x="6328" y="1985"/>
                </a:cubicBezTo>
                <a:close/>
                <a:moveTo>
                  <a:pt x="7873" y="2379"/>
                </a:moveTo>
                <a:lnTo>
                  <a:pt x="7873" y="2385"/>
                </a:lnTo>
                <a:cubicBezTo>
                  <a:pt x="7873" y="3697"/>
                  <a:pt x="6722" y="4766"/>
                  <a:pt x="5310" y="4766"/>
                </a:cubicBezTo>
                <a:lnTo>
                  <a:pt x="4583" y="4766"/>
                </a:lnTo>
                <a:cubicBezTo>
                  <a:pt x="4561" y="4766"/>
                  <a:pt x="4540" y="4764"/>
                  <a:pt x="4520" y="4760"/>
                </a:cubicBezTo>
                <a:cubicBezTo>
                  <a:pt x="4229" y="4753"/>
                  <a:pt x="3940" y="4699"/>
                  <a:pt x="3662" y="4598"/>
                </a:cubicBezTo>
                <a:lnTo>
                  <a:pt x="2530" y="5099"/>
                </a:lnTo>
                <a:cubicBezTo>
                  <a:pt x="2482" y="5118"/>
                  <a:pt x="2433" y="5129"/>
                  <a:pt x="2382" y="5129"/>
                </a:cubicBezTo>
                <a:cubicBezTo>
                  <a:pt x="2290" y="5129"/>
                  <a:pt x="2198" y="5094"/>
                  <a:pt x="2130" y="5028"/>
                </a:cubicBezTo>
                <a:cubicBezTo>
                  <a:pt x="2024" y="4924"/>
                  <a:pt x="1989" y="4767"/>
                  <a:pt x="2046" y="4629"/>
                </a:cubicBezTo>
                <a:lnTo>
                  <a:pt x="2431" y="3675"/>
                </a:lnTo>
                <a:cubicBezTo>
                  <a:pt x="2161" y="3289"/>
                  <a:pt x="2018" y="2847"/>
                  <a:pt x="2018" y="2380"/>
                </a:cubicBezTo>
                <a:cubicBezTo>
                  <a:pt x="2018" y="1070"/>
                  <a:pt x="3170" y="3"/>
                  <a:pt x="4583" y="3"/>
                </a:cubicBezTo>
                <a:lnTo>
                  <a:pt x="5310" y="3"/>
                </a:lnTo>
                <a:cubicBezTo>
                  <a:pt x="6722" y="2"/>
                  <a:pt x="7873" y="1068"/>
                  <a:pt x="7873" y="2379"/>
                </a:cubicBezTo>
                <a:close/>
                <a:moveTo>
                  <a:pt x="7146" y="2379"/>
                </a:moveTo>
                <a:cubicBezTo>
                  <a:pt x="7146" y="1470"/>
                  <a:pt x="6322" y="729"/>
                  <a:pt x="5310" y="729"/>
                </a:cubicBezTo>
                <a:lnTo>
                  <a:pt x="4583" y="729"/>
                </a:lnTo>
                <a:cubicBezTo>
                  <a:pt x="3570" y="729"/>
                  <a:pt x="2745" y="1470"/>
                  <a:pt x="2745" y="2379"/>
                </a:cubicBezTo>
                <a:cubicBezTo>
                  <a:pt x="2745" y="2744"/>
                  <a:pt x="2876" y="3090"/>
                  <a:pt x="3124" y="3381"/>
                </a:cubicBezTo>
                <a:cubicBezTo>
                  <a:pt x="3211" y="3484"/>
                  <a:pt x="3234" y="3628"/>
                  <a:pt x="3185" y="3753"/>
                </a:cubicBezTo>
                <a:lnTo>
                  <a:pt x="3055" y="4072"/>
                </a:lnTo>
                <a:lnTo>
                  <a:pt x="3508" y="3871"/>
                </a:lnTo>
                <a:cubicBezTo>
                  <a:pt x="3601" y="3832"/>
                  <a:pt x="3704" y="3829"/>
                  <a:pt x="3797" y="3870"/>
                </a:cubicBezTo>
                <a:cubicBezTo>
                  <a:pt x="4052" y="3979"/>
                  <a:pt x="4315" y="4033"/>
                  <a:pt x="4583" y="4033"/>
                </a:cubicBezTo>
                <a:cubicBezTo>
                  <a:pt x="4603" y="4033"/>
                  <a:pt x="4622" y="4036"/>
                  <a:pt x="4641" y="4038"/>
                </a:cubicBezTo>
                <a:lnTo>
                  <a:pt x="5310" y="4038"/>
                </a:lnTo>
                <a:cubicBezTo>
                  <a:pt x="6322" y="4038"/>
                  <a:pt x="7146" y="3297"/>
                  <a:pt x="7146" y="2385"/>
                </a:cubicBezTo>
                <a:lnTo>
                  <a:pt x="7146" y="2379"/>
                </a:ln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35"/>
          <p:cNvSpPr/>
          <p:nvPr/>
        </p:nvSpPr>
        <p:spPr>
          <a:xfrm>
            <a:off x="6403706" y="2853185"/>
            <a:ext cx="301762" cy="301756"/>
          </a:xfrm>
          <a:custGeom>
            <a:rect b="b" l="l" r="r" t="t"/>
            <a:pathLst>
              <a:path extrusionOk="0" h="9455" w="9450">
                <a:moveTo>
                  <a:pt x="8882" y="2097"/>
                </a:moveTo>
                <a:lnTo>
                  <a:pt x="7355" y="572"/>
                </a:lnTo>
                <a:cubicBezTo>
                  <a:pt x="6783" y="1"/>
                  <a:pt x="5856" y="2"/>
                  <a:pt x="5285" y="572"/>
                </a:cubicBezTo>
                <a:lnTo>
                  <a:pt x="941" y="4917"/>
                </a:lnTo>
                <a:cubicBezTo>
                  <a:pt x="800" y="5060"/>
                  <a:pt x="800" y="5290"/>
                  <a:pt x="941" y="5432"/>
                </a:cubicBezTo>
                <a:lnTo>
                  <a:pt x="1450" y="5941"/>
                </a:lnTo>
                <a:lnTo>
                  <a:pt x="106" y="7268"/>
                </a:lnTo>
                <a:cubicBezTo>
                  <a:pt x="38" y="7338"/>
                  <a:pt x="0" y="7431"/>
                  <a:pt x="0" y="7527"/>
                </a:cubicBezTo>
                <a:cubicBezTo>
                  <a:pt x="0" y="7623"/>
                  <a:pt x="38" y="7717"/>
                  <a:pt x="106" y="7784"/>
                </a:cubicBezTo>
                <a:lnTo>
                  <a:pt x="1689" y="9348"/>
                </a:lnTo>
                <a:cubicBezTo>
                  <a:pt x="1760" y="9419"/>
                  <a:pt x="1852" y="9454"/>
                  <a:pt x="1945" y="9454"/>
                </a:cubicBezTo>
                <a:cubicBezTo>
                  <a:pt x="2038" y="9454"/>
                  <a:pt x="2131" y="9418"/>
                  <a:pt x="2201" y="9346"/>
                </a:cubicBezTo>
                <a:lnTo>
                  <a:pt x="3529" y="8020"/>
                </a:lnTo>
                <a:lnTo>
                  <a:pt x="4018" y="8509"/>
                </a:lnTo>
                <a:cubicBezTo>
                  <a:pt x="4088" y="8577"/>
                  <a:pt x="4178" y="8616"/>
                  <a:pt x="4274" y="8616"/>
                </a:cubicBezTo>
                <a:lnTo>
                  <a:pt x="4274" y="8616"/>
                </a:lnTo>
                <a:cubicBezTo>
                  <a:pt x="4371" y="8616"/>
                  <a:pt x="4463" y="8577"/>
                  <a:pt x="4533" y="8509"/>
                </a:cubicBezTo>
                <a:lnTo>
                  <a:pt x="7583" y="5438"/>
                </a:lnTo>
                <a:cubicBezTo>
                  <a:pt x="7726" y="5295"/>
                  <a:pt x="7724" y="5064"/>
                  <a:pt x="7582" y="4923"/>
                </a:cubicBezTo>
                <a:cubicBezTo>
                  <a:pt x="7440" y="4780"/>
                  <a:pt x="7209" y="4783"/>
                  <a:pt x="7067" y="4924"/>
                </a:cubicBezTo>
                <a:lnTo>
                  <a:pt x="4272" y="7735"/>
                </a:lnTo>
                <a:lnTo>
                  <a:pt x="3756" y="7218"/>
                </a:lnTo>
                <a:lnTo>
                  <a:pt x="4549" y="6426"/>
                </a:lnTo>
                <a:cubicBezTo>
                  <a:pt x="4582" y="6431"/>
                  <a:pt x="4616" y="6436"/>
                  <a:pt x="4650" y="6436"/>
                </a:cubicBezTo>
                <a:cubicBezTo>
                  <a:pt x="5001" y="6436"/>
                  <a:pt x="5288" y="6149"/>
                  <a:pt x="5288" y="5799"/>
                </a:cubicBezTo>
                <a:cubicBezTo>
                  <a:pt x="5288" y="5448"/>
                  <a:pt x="5001" y="5163"/>
                  <a:pt x="4650" y="5163"/>
                </a:cubicBezTo>
                <a:cubicBezTo>
                  <a:pt x="4300" y="5163"/>
                  <a:pt x="4015" y="5448"/>
                  <a:pt x="4015" y="5799"/>
                </a:cubicBezTo>
                <a:cubicBezTo>
                  <a:pt x="4015" y="5841"/>
                  <a:pt x="4018" y="5880"/>
                  <a:pt x="4025" y="5921"/>
                </a:cubicBezTo>
                <a:lnTo>
                  <a:pt x="3240" y="6706"/>
                </a:lnTo>
                <a:lnTo>
                  <a:pt x="2698" y="6164"/>
                </a:lnTo>
                <a:lnTo>
                  <a:pt x="4291" y="4583"/>
                </a:lnTo>
                <a:lnTo>
                  <a:pt x="5922" y="4583"/>
                </a:lnTo>
                <a:cubicBezTo>
                  <a:pt x="6019" y="4583"/>
                  <a:pt x="6112" y="4542"/>
                  <a:pt x="6182" y="4474"/>
                </a:cubicBezTo>
                <a:lnTo>
                  <a:pt x="6873" y="3770"/>
                </a:lnTo>
                <a:cubicBezTo>
                  <a:pt x="6912" y="3777"/>
                  <a:pt x="6953" y="3783"/>
                  <a:pt x="6997" y="3783"/>
                </a:cubicBezTo>
                <a:cubicBezTo>
                  <a:pt x="7347" y="3783"/>
                  <a:pt x="7632" y="3498"/>
                  <a:pt x="7632" y="3146"/>
                </a:cubicBezTo>
                <a:cubicBezTo>
                  <a:pt x="7632" y="2795"/>
                  <a:pt x="7347" y="2510"/>
                  <a:pt x="6997" y="2510"/>
                </a:cubicBezTo>
                <a:cubicBezTo>
                  <a:pt x="6645" y="2510"/>
                  <a:pt x="6360" y="2795"/>
                  <a:pt x="6360" y="3146"/>
                </a:cubicBezTo>
                <a:cubicBezTo>
                  <a:pt x="6360" y="3180"/>
                  <a:pt x="6364" y="3214"/>
                  <a:pt x="6367" y="3247"/>
                </a:cubicBezTo>
                <a:lnTo>
                  <a:pt x="5771" y="3855"/>
                </a:lnTo>
                <a:lnTo>
                  <a:pt x="4141" y="3855"/>
                </a:lnTo>
                <a:cubicBezTo>
                  <a:pt x="4045" y="3855"/>
                  <a:pt x="3954" y="3893"/>
                  <a:pt x="3885" y="3960"/>
                </a:cubicBezTo>
                <a:lnTo>
                  <a:pt x="2185" y="5650"/>
                </a:lnTo>
                <a:lnTo>
                  <a:pt x="1711" y="5175"/>
                </a:lnTo>
                <a:lnTo>
                  <a:pt x="5797" y="1087"/>
                </a:lnTo>
                <a:cubicBezTo>
                  <a:pt x="6083" y="801"/>
                  <a:pt x="6550" y="801"/>
                  <a:pt x="6837" y="1087"/>
                </a:cubicBezTo>
                <a:lnTo>
                  <a:pt x="8364" y="2613"/>
                </a:lnTo>
                <a:cubicBezTo>
                  <a:pt x="8645" y="2895"/>
                  <a:pt x="8648" y="3355"/>
                  <a:pt x="8364" y="3639"/>
                </a:cubicBezTo>
                <a:cubicBezTo>
                  <a:pt x="8222" y="3781"/>
                  <a:pt x="8222" y="4011"/>
                  <a:pt x="8364" y="4154"/>
                </a:cubicBezTo>
                <a:cubicBezTo>
                  <a:pt x="8505" y="4295"/>
                  <a:pt x="8736" y="4295"/>
                  <a:pt x="8878" y="4154"/>
                </a:cubicBezTo>
                <a:cubicBezTo>
                  <a:pt x="9449" y="3583"/>
                  <a:pt x="9448" y="2663"/>
                  <a:pt x="8882" y="2097"/>
                </a:cubicBezTo>
                <a:close/>
                <a:moveTo>
                  <a:pt x="1943" y="8577"/>
                </a:moveTo>
                <a:lnTo>
                  <a:pt x="880" y="7527"/>
                </a:lnTo>
                <a:lnTo>
                  <a:pt x="1965" y="6456"/>
                </a:lnTo>
                <a:lnTo>
                  <a:pt x="1967" y="6458"/>
                </a:lnTo>
                <a:lnTo>
                  <a:pt x="3014" y="7506"/>
                </a:ln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35"/>
          <p:cNvSpPr/>
          <p:nvPr/>
        </p:nvSpPr>
        <p:spPr>
          <a:xfrm>
            <a:off x="5563250" y="2278125"/>
            <a:ext cx="1933800" cy="2116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35"/>
          <p:cNvSpPr/>
          <p:nvPr/>
        </p:nvSpPr>
        <p:spPr>
          <a:xfrm>
            <a:off x="3580750" y="2278125"/>
            <a:ext cx="3916200" cy="2116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5"/>
          <p:cNvSpPr/>
          <p:nvPr/>
        </p:nvSpPr>
        <p:spPr>
          <a:xfrm>
            <a:off x="1646950" y="2278125"/>
            <a:ext cx="1933800" cy="2116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35"/>
          <p:cNvSpPr/>
          <p:nvPr/>
        </p:nvSpPr>
        <p:spPr>
          <a:xfrm>
            <a:off x="1646950" y="2278125"/>
            <a:ext cx="3916200" cy="2116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6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690" name="Google Shape;69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36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92" name="Google Shape;692;p36"/>
          <p:cNvSpPr txBox="1"/>
          <p:nvPr/>
        </p:nvSpPr>
        <p:spPr>
          <a:xfrm>
            <a:off x="278700" y="540000"/>
            <a:ext cx="85866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3F3F3"/>
                </a:solidFill>
                <a:latin typeface="Oxanium"/>
                <a:ea typeface="Oxanium"/>
                <a:cs typeface="Oxanium"/>
                <a:sym typeface="Oxanium"/>
              </a:rPr>
              <a:t>Key Stacking</a:t>
            </a:r>
            <a:endParaRPr b="1" sz="2800">
              <a:solidFill>
                <a:srgbClr val="F3F3F3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693" name="Google Shape;693;p36"/>
          <p:cNvSpPr/>
          <p:nvPr/>
        </p:nvSpPr>
        <p:spPr>
          <a:xfrm>
            <a:off x="4163688" y="1346125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36"/>
          <p:cNvSpPr/>
          <p:nvPr/>
        </p:nvSpPr>
        <p:spPr>
          <a:xfrm>
            <a:off x="2181088" y="2595763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36"/>
          <p:cNvSpPr/>
          <p:nvPr/>
        </p:nvSpPr>
        <p:spPr>
          <a:xfrm>
            <a:off x="4163688" y="2595763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36"/>
          <p:cNvSpPr/>
          <p:nvPr/>
        </p:nvSpPr>
        <p:spPr>
          <a:xfrm>
            <a:off x="6146288" y="2595763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36"/>
          <p:cNvSpPr txBox="1"/>
          <p:nvPr/>
        </p:nvSpPr>
        <p:spPr>
          <a:xfrm>
            <a:off x="1711300" y="3611075"/>
            <a:ext cx="1756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F3F3"/>
                </a:solidFill>
                <a:latin typeface="Oxanium"/>
                <a:ea typeface="Oxanium"/>
                <a:cs typeface="Oxanium"/>
                <a:sym typeface="Oxanium"/>
              </a:rPr>
              <a:t>FACTOR </a:t>
            </a:r>
            <a:r>
              <a:rPr b="1" lang="en" sz="2000">
                <a:solidFill>
                  <a:srgbClr val="F9CB9C"/>
                </a:solidFill>
                <a:latin typeface="Oxanium"/>
                <a:ea typeface="Oxanium"/>
                <a:cs typeface="Oxanium"/>
                <a:sym typeface="Oxanium"/>
              </a:rPr>
              <a:t>01</a:t>
            </a:r>
            <a:endParaRPr b="1" sz="2000">
              <a:solidFill>
                <a:srgbClr val="F9CB9C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698" name="Google Shape;698;p36"/>
          <p:cNvSpPr txBox="1"/>
          <p:nvPr/>
        </p:nvSpPr>
        <p:spPr>
          <a:xfrm>
            <a:off x="1711300" y="3969000"/>
            <a:ext cx="17562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eg. a </a:t>
            </a:r>
            <a:r>
              <a:rPr b="1"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Password 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699" name="Google Shape;699;p36"/>
          <p:cNvSpPr txBox="1"/>
          <p:nvPr/>
        </p:nvSpPr>
        <p:spPr>
          <a:xfrm>
            <a:off x="3693900" y="3611075"/>
            <a:ext cx="1756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F3F3"/>
                </a:solidFill>
                <a:latin typeface="Oxanium"/>
                <a:ea typeface="Oxanium"/>
                <a:cs typeface="Oxanium"/>
                <a:sym typeface="Oxanium"/>
              </a:rPr>
              <a:t>FACTOR </a:t>
            </a:r>
            <a:r>
              <a:rPr b="1" lang="en" sz="2000">
                <a:solidFill>
                  <a:srgbClr val="F9CB9C"/>
                </a:solidFill>
                <a:latin typeface="Oxanium"/>
                <a:ea typeface="Oxanium"/>
                <a:cs typeface="Oxanium"/>
                <a:sym typeface="Oxanium"/>
              </a:rPr>
              <a:t>02</a:t>
            </a:r>
            <a:endParaRPr b="1" sz="2000">
              <a:solidFill>
                <a:srgbClr val="F9CB9C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700" name="Google Shape;700;p36"/>
          <p:cNvSpPr txBox="1"/>
          <p:nvPr/>
        </p:nvSpPr>
        <p:spPr>
          <a:xfrm>
            <a:off x="3693900" y="3969000"/>
            <a:ext cx="17562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eg. a  </a:t>
            </a:r>
            <a:r>
              <a:rPr b="1"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TOTP Code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01" name="Google Shape;701;p36"/>
          <p:cNvSpPr txBox="1"/>
          <p:nvPr/>
        </p:nvSpPr>
        <p:spPr>
          <a:xfrm>
            <a:off x="5676500" y="3611075"/>
            <a:ext cx="1756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F3F3"/>
                </a:solidFill>
                <a:latin typeface="Oxanium"/>
                <a:ea typeface="Oxanium"/>
                <a:cs typeface="Oxanium"/>
                <a:sym typeface="Oxanium"/>
              </a:rPr>
              <a:t>FACTOR </a:t>
            </a:r>
            <a:r>
              <a:rPr b="1" lang="en" sz="2000">
                <a:solidFill>
                  <a:srgbClr val="F9CB9C"/>
                </a:solidFill>
                <a:latin typeface="Oxanium"/>
                <a:ea typeface="Oxanium"/>
                <a:cs typeface="Oxanium"/>
                <a:sym typeface="Oxanium"/>
              </a:rPr>
              <a:t>03</a:t>
            </a:r>
            <a:endParaRPr b="1" sz="2000">
              <a:solidFill>
                <a:srgbClr val="F9CB9C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702" name="Google Shape;702;p36"/>
          <p:cNvSpPr txBox="1"/>
          <p:nvPr/>
        </p:nvSpPr>
        <p:spPr>
          <a:xfrm>
            <a:off x="5563238" y="3969000"/>
            <a:ext cx="19827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eg. a </a:t>
            </a:r>
            <a:r>
              <a:rPr b="1"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Recovery Code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03" name="Google Shape;703;p36"/>
          <p:cNvSpPr txBox="1"/>
          <p:nvPr/>
        </p:nvSpPr>
        <p:spPr>
          <a:xfrm>
            <a:off x="2027850" y="1490575"/>
            <a:ext cx="2064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9CB9C"/>
                </a:solidFill>
                <a:latin typeface="Oxanium"/>
                <a:ea typeface="Oxanium"/>
                <a:cs typeface="Oxanium"/>
                <a:sym typeface="Oxanium"/>
              </a:rPr>
              <a:t>2-OF-3 DERIVED KEY</a:t>
            </a:r>
            <a:endParaRPr b="1" sz="2000">
              <a:solidFill>
                <a:srgbClr val="F9CB9C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704" name="Google Shape;704;p36"/>
          <p:cNvSpPr txBox="1"/>
          <p:nvPr/>
        </p:nvSpPr>
        <p:spPr>
          <a:xfrm>
            <a:off x="5051825" y="1437175"/>
            <a:ext cx="27777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The </a:t>
            </a:r>
            <a:r>
              <a:rPr b="1"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MFKDF</a:t>
            </a:r>
            <a:r>
              <a:rPr b="1" lang="en">
                <a:solidFill>
                  <a:srgbClr val="20F8FD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outputs a key as a function of any 2 input factors</a:t>
            </a:r>
            <a:endParaRPr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705" name="Google Shape;705;p36"/>
          <p:cNvCxnSpPr>
            <a:stCxn id="693" idx="4"/>
            <a:endCxn id="694" idx="0"/>
          </p:cNvCxnSpPr>
          <p:nvPr/>
        </p:nvCxnSpPr>
        <p:spPr>
          <a:xfrm rot="5400000">
            <a:off x="3364188" y="1387825"/>
            <a:ext cx="432900" cy="1982700"/>
          </a:xfrm>
          <a:prstGeom prst="bentConnector3">
            <a:avLst>
              <a:gd fmla="val 50016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6" name="Google Shape;706;p36"/>
          <p:cNvCxnSpPr>
            <a:stCxn id="693" idx="4"/>
            <a:endCxn id="695" idx="0"/>
          </p:cNvCxnSpPr>
          <p:nvPr/>
        </p:nvCxnSpPr>
        <p:spPr>
          <a:xfrm flipH="1" rot="-5400000">
            <a:off x="4355838" y="2378875"/>
            <a:ext cx="432900" cy="600"/>
          </a:xfrm>
          <a:prstGeom prst="bentConnector3">
            <a:avLst>
              <a:gd fmla="val 50016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7" name="Google Shape;707;p36"/>
          <p:cNvCxnSpPr>
            <a:stCxn id="693" idx="4"/>
            <a:endCxn id="696" idx="0"/>
          </p:cNvCxnSpPr>
          <p:nvPr/>
        </p:nvCxnSpPr>
        <p:spPr>
          <a:xfrm flipH="1" rot="-5400000">
            <a:off x="5346888" y="1387825"/>
            <a:ext cx="432900" cy="1982700"/>
          </a:xfrm>
          <a:prstGeom prst="bentConnector3">
            <a:avLst>
              <a:gd fmla="val 50016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708" name="Google Shape;708;p36"/>
          <p:cNvCxnSpPr>
            <a:stCxn id="694" idx="4"/>
            <a:endCxn id="697" idx="0"/>
          </p:cNvCxnSpPr>
          <p:nvPr/>
        </p:nvCxnSpPr>
        <p:spPr>
          <a:xfrm>
            <a:off x="2589388" y="3412363"/>
            <a:ext cx="0" cy="198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9" name="Google Shape;709;p36"/>
          <p:cNvCxnSpPr>
            <a:stCxn id="695" idx="4"/>
            <a:endCxn id="699" idx="0"/>
          </p:cNvCxnSpPr>
          <p:nvPr/>
        </p:nvCxnSpPr>
        <p:spPr>
          <a:xfrm>
            <a:off x="4571988" y="3412363"/>
            <a:ext cx="0" cy="198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0" name="Google Shape;710;p36"/>
          <p:cNvCxnSpPr>
            <a:stCxn id="696" idx="4"/>
            <a:endCxn id="701" idx="0"/>
          </p:cNvCxnSpPr>
          <p:nvPr/>
        </p:nvCxnSpPr>
        <p:spPr>
          <a:xfrm>
            <a:off x="6554588" y="3412363"/>
            <a:ext cx="0" cy="198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1" name="Google Shape;711;p36"/>
          <p:cNvSpPr/>
          <p:nvPr/>
        </p:nvSpPr>
        <p:spPr>
          <a:xfrm>
            <a:off x="4421117" y="1603549"/>
            <a:ext cx="301741" cy="301752"/>
          </a:xfrm>
          <a:custGeom>
            <a:rect b="b" l="l" r="r" t="t"/>
            <a:pathLst>
              <a:path extrusionOk="0" h="9304" w="9313">
                <a:moveTo>
                  <a:pt x="8623" y="1490"/>
                </a:moveTo>
                <a:cubicBezTo>
                  <a:pt x="8329" y="1360"/>
                  <a:pt x="7899" y="1210"/>
                  <a:pt x="7412" y="1162"/>
                </a:cubicBezTo>
                <a:cubicBezTo>
                  <a:pt x="7281" y="500"/>
                  <a:pt x="6694" y="0"/>
                  <a:pt x="5995" y="0"/>
                </a:cubicBezTo>
                <a:lnTo>
                  <a:pt x="5989" y="0"/>
                </a:lnTo>
                <a:lnTo>
                  <a:pt x="5983" y="0"/>
                </a:lnTo>
                <a:cubicBezTo>
                  <a:pt x="5339" y="0"/>
                  <a:pt x="4790" y="425"/>
                  <a:pt x="4607" y="1010"/>
                </a:cubicBezTo>
                <a:cubicBezTo>
                  <a:pt x="4572" y="995"/>
                  <a:pt x="4536" y="980"/>
                  <a:pt x="4502" y="967"/>
                </a:cubicBezTo>
                <a:cubicBezTo>
                  <a:pt x="4078" y="806"/>
                  <a:pt x="3598" y="908"/>
                  <a:pt x="3278" y="1228"/>
                </a:cubicBezTo>
                <a:lnTo>
                  <a:pt x="2251" y="2250"/>
                </a:lnTo>
                <a:cubicBezTo>
                  <a:pt x="1916" y="2583"/>
                  <a:pt x="1820" y="3097"/>
                  <a:pt x="2011" y="3526"/>
                </a:cubicBezTo>
                <a:cubicBezTo>
                  <a:pt x="2040" y="3593"/>
                  <a:pt x="2073" y="3658"/>
                  <a:pt x="2105" y="3724"/>
                </a:cubicBezTo>
                <a:lnTo>
                  <a:pt x="107" y="5718"/>
                </a:lnTo>
                <a:cubicBezTo>
                  <a:pt x="40" y="5788"/>
                  <a:pt x="0" y="5878"/>
                  <a:pt x="0" y="5974"/>
                </a:cubicBezTo>
                <a:lnTo>
                  <a:pt x="0" y="7291"/>
                </a:lnTo>
                <a:cubicBezTo>
                  <a:pt x="0" y="7491"/>
                  <a:pt x="163" y="7654"/>
                  <a:pt x="364" y="7654"/>
                </a:cubicBezTo>
                <a:lnTo>
                  <a:pt x="1670" y="7654"/>
                </a:lnTo>
                <a:cubicBezTo>
                  <a:pt x="1871" y="7654"/>
                  <a:pt x="2034" y="7491"/>
                  <a:pt x="2034" y="7291"/>
                </a:cubicBezTo>
                <a:lnTo>
                  <a:pt x="2034" y="6800"/>
                </a:lnTo>
                <a:lnTo>
                  <a:pt x="2510" y="6800"/>
                </a:lnTo>
                <a:cubicBezTo>
                  <a:pt x="2709" y="6800"/>
                  <a:pt x="2873" y="6636"/>
                  <a:pt x="2873" y="6437"/>
                </a:cubicBezTo>
                <a:lnTo>
                  <a:pt x="2873" y="5637"/>
                </a:lnTo>
                <a:cubicBezTo>
                  <a:pt x="2873" y="5436"/>
                  <a:pt x="2709" y="5273"/>
                  <a:pt x="2510" y="5273"/>
                </a:cubicBezTo>
                <a:cubicBezTo>
                  <a:pt x="2309" y="5273"/>
                  <a:pt x="2146" y="5436"/>
                  <a:pt x="2146" y="5637"/>
                </a:cubicBezTo>
                <a:lnTo>
                  <a:pt x="2146" y="6073"/>
                </a:lnTo>
                <a:lnTo>
                  <a:pt x="1673" y="6073"/>
                </a:lnTo>
                <a:cubicBezTo>
                  <a:pt x="1472" y="6073"/>
                  <a:pt x="1309" y="6236"/>
                  <a:pt x="1309" y="6437"/>
                </a:cubicBezTo>
                <a:lnTo>
                  <a:pt x="1309" y="6927"/>
                </a:lnTo>
                <a:lnTo>
                  <a:pt x="729" y="6927"/>
                </a:lnTo>
                <a:lnTo>
                  <a:pt x="729" y="6125"/>
                </a:lnTo>
                <a:lnTo>
                  <a:pt x="2800" y="4053"/>
                </a:lnTo>
                <a:cubicBezTo>
                  <a:pt x="2843" y="4009"/>
                  <a:pt x="2875" y="3957"/>
                  <a:pt x="2892" y="3895"/>
                </a:cubicBezTo>
                <a:lnTo>
                  <a:pt x="2896" y="3884"/>
                </a:lnTo>
                <a:cubicBezTo>
                  <a:pt x="2924" y="3789"/>
                  <a:pt x="2911" y="3687"/>
                  <a:pt x="2863" y="3602"/>
                </a:cubicBezTo>
                <a:cubicBezTo>
                  <a:pt x="2795" y="3481"/>
                  <a:pt x="2731" y="3356"/>
                  <a:pt x="2674" y="3226"/>
                </a:cubicBezTo>
                <a:cubicBezTo>
                  <a:pt x="2606" y="3071"/>
                  <a:pt x="2640" y="2885"/>
                  <a:pt x="2764" y="2764"/>
                </a:cubicBezTo>
                <a:lnTo>
                  <a:pt x="3791" y="1740"/>
                </a:lnTo>
                <a:cubicBezTo>
                  <a:pt x="3909" y="1622"/>
                  <a:pt x="4088" y="1586"/>
                  <a:pt x="4243" y="1644"/>
                </a:cubicBezTo>
                <a:cubicBezTo>
                  <a:pt x="4521" y="1749"/>
                  <a:pt x="4773" y="1884"/>
                  <a:pt x="4994" y="2041"/>
                </a:cubicBezTo>
                <a:cubicBezTo>
                  <a:pt x="4920" y="2197"/>
                  <a:pt x="4878" y="2367"/>
                  <a:pt x="4878" y="2543"/>
                </a:cubicBezTo>
                <a:lnTo>
                  <a:pt x="4878" y="2717"/>
                </a:lnTo>
                <a:lnTo>
                  <a:pt x="4553" y="2393"/>
                </a:lnTo>
                <a:cubicBezTo>
                  <a:pt x="4411" y="2250"/>
                  <a:pt x="4179" y="2250"/>
                  <a:pt x="4038" y="2393"/>
                </a:cubicBezTo>
                <a:cubicBezTo>
                  <a:pt x="3896" y="2534"/>
                  <a:pt x="3896" y="2765"/>
                  <a:pt x="4038" y="2908"/>
                </a:cubicBezTo>
                <a:lnTo>
                  <a:pt x="4693" y="3562"/>
                </a:lnTo>
                <a:cubicBezTo>
                  <a:pt x="4745" y="3615"/>
                  <a:pt x="4809" y="3647"/>
                  <a:pt x="4876" y="3660"/>
                </a:cubicBezTo>
                <a:lnTo>
                  <a:pt x="4876" y="3999"/>
                </a:lnTo>
                <a:cubicBezTo>
                  <a:pt x="4876" y="4236"/>
                  <a:pt x="4949" y="4461"/>
                  <a:pt x="5078" y="4650"/>
                </a:cubicBezTo>
                <a:lnTo>
                  <a:pt x="4859" y="4872"/>
                </a:lnTo>
                <a:cubicBezTo>
                  <a:pt x="4737" y="4992"/>
                  <a:pt x="4553" y="5027"/>
                  <a:pt x="4393" y="4962"/>
                </a:cubicBezTo>
                <a:cubicBezTo>
                  <a:pt x="4300" y="4924"/>
                  <a:pt x="4114" y="4840"/>
                  <a:pt x="3921" y="4722"/>
                </a:cubicBezTo>
                <a:cubicBezTo>
                  <a:pt x="3749" y="4617"/>
                  <a:pt x="3525" y="4671"/>
                  <a:pt x="3420" y="4842"/>
                </a:cubicBezTo>
                <a:cubicBezTo>
                  <a:pt x="3314" y="5013"/>
                  <a:pt x="3369" y="5237"/>
                  <a:pt x="3539" y="5341"/>
                </a:cubicBezTo>
                <a:cubicBezTo>
                  <a:pt x="3714" y="5449"/>
                  <a:pt x="3918" y="5552"/>
                  <a:pt x="4113" y="5635"/>
                </a:cubicBezTo>
                <a:cubicBezTo>
                  <a:pt x="4257" y="5695"/>
                  <a:pt x="4409" y="5724"/>
                  <a:pt x="4558" y="5724"/>
                </a:cubicBezTo>
                <a:cubicBezTo>
                  <a:pt x="4856" y="5724"/>
                  <a:pt x="5150" y="5608"/>
                  <a:pt x="5369" y="5388"/>
                </a:cubicBezTo>
                <a:lnTo>
                  <a:pt x="5663" y="5094"/>
                </a:lnTo>
                <a:cubicBezTo>
                  <a:pt x="5727" y="5119"/>
                  <a:pt x="5793" y="5142"/>
                  <a:pt x="5857" y="5162"/>
                </a:cubicBezTo>
                <a:lnTo>
                  <a:pt x="5857" y="8032"/>
                </a:lnTo>
                <a:cubicBezTo>
                  <a:pt x="5857" y="8130"/>
                  <a:pt x="5894" y="8221"/>
                  <a:pt x="5964" y="8291"/>
                </a:cubicBezTo>
                <a:lnTo>
                  <a:pt x="6873" y="9198"/>
                </a:lnTo>
                <a:cubicBezTo>
                  <a:pt x="6942" y="9266"/>
                  <a:pt x="7033" y="9304"/>
                  <a:pt x="7129" y="9304"/>
                </a:cubicBezTo>
                <a:lnTo>
                  <a:pt x="7131" y="9304"/>
                </a:lnTo>
                <a:cubicBezTo>
                  <a:pt x="7227" y="9304"/>
                  <a:pt x="7320" y="9263"/>
                  <a:pt x="7390" y="9195"/>
                </a:cubicBezTo>
                <a:lnTo>
                  <a:pt x="8280" y="8287"/>
                </a:lnTo>
                <a:cubicBezTo>
                  <a:pt x="8418" y="8146"/>
                  <a:pt x="8418" y="7920"/>
                  <a:pt x="8280" y="7778"/>
                </a:cubicBezTo>
                <a:lnTo>
                  <a:pt x="7969" y="7458"/>
                </a:lnTo>
                <a:lnTo>
                  <a:pt x="8296" y="7135"/>
                </a:lnTo>
                <a:cubicBezTo>
                  <a:pt x="8366" y="7065"/>
                  <a:pt x="8404" y="6972"/>
                  <a:pt x="8404" y="6875"/>
                </a:cubicBezTo>
                <a:cubicBezTo>
                  <a:pt x="8404" y="6776"/>
                  <a:pt x="8364" y="6684"/>
                  <a:pt x="8295" y="6616"/>
                </a:cubicBezTo>
                <a:lnTo>
                  <a:pt x="7711" y="6044"/>
                </a:lnTo>
                <a:cubicBezTo>
                  <a:pt x="7567" y="5903"/>
                  <a:pt x="7339" y="5906"/>
                  <a:pt x="7196" y="6048"/>
                </a:cubicBezTo>
                <a:cubicBezTo>
                  <a:pt x="7057" y="6192"/>
                  <a:pt x="7058" y="6422"/>
                  <a:pt x="7202" y="6563"/>
                </a:cubicBezTo>
                <a:lnTo>
                  <a:pt x="7522" y="6877"/>
                </a:lnTo>
                <a:lnTo>
                  <a:pt x="7201" y="7196"/>
                </a:lnTo>
                <a:cubicBezTo>
                  <a:pt x="7058" y="7336"/>
                  <a:pt x="7057" y="7565"/>
                  <a:pt x="7196" y="7709"/>
                </a:cubicBezTo>
                <a:lnTo>
                  <a:pt x="7510" y="8032"/>
                </a:lnTo>
                <a:lnTo>
                  <a:pt x="7125" y="8425"/>
                </a:lnTo>
                <a:lnTo>
                  <a:pt x="6582" y="7884"/>
                </a:lnTo>
                <a:lnTo>
                  <a:pt x="6582" y="4905"/>
                </a:lnTo>
                <a:cubicBezTo>
                  <a:pt x="6582" y="4810"/>
                  <a:pt x="6543" y="4717"/>
                  <a:pt x="6478" y="4650"/>
                </a:cubicBezTo>
                <a:lnTo>
                  <a:pt x="6460" y="4633"/>
                </a:lnTo>
                <a:cubicBezTo>
                  <a:pt x="6415" y="4585"/>
                  <a:pt x="6357" y="4553"/>
                  <a:pt x="6294" y="4536"/>
                </a:cubicBezTo>
                <a:cubicBezTo>
                  <a:pt x="6153" y="4498"/>
                  <a:pt x="6009" y="4451"/>
                  <a:pt x="5867" y="4396"/>
                </a:cubicBezTo>
                <a:cubicBezTo>
                  <a:pt x="5707" y="4335"/>
                  <a:pt x="5601" y="4176"/>
                  <a:pt x="5601" y="4002"/>
                </a:cubicBezTo>
                <a:lnTo>
                  <a:pt x="5601" y="2546"/>
                </a:lnTo>
                <a:cubicBezTo>
                  <a:pt x="5601" y="2378"/>
                  <a:pt x="5702" y="2223"/>
                  <a:pt x="5857" y="2154"/>
                </a:cubicBezTo>
                <a:cubicBezTo>
                  <a:pt x="6069" y="2058"/>
                  <a:pt x="6369" y="1949"/>
                  <a:pt x="6709" y="1898"/>
                </a:cubicBezTo>
                <a:lnTo>
                  <a:pt x="6709" y="2469"/>
                </a:lnTo>
                <a:lnTo>
                  <a:pt x="6636" y="2469"/>
                </a:lnTo>
                <a:cubicBezTo>
                  <a:pt x="6437" y="2469"/>
                  <a:pt x="6273" y="2633"/>
                  <a:pt x="6273" y="2832"/>
                </a:cubicBezTo>
                <a:cubicBezTo>
                  <a:pt x="6273" y="3033"/>
                  <a:pt x="6437" y="3196"/>
                  <a:pt x="6636" y="3196"/>
                </a:cubicBezTo>
                <a:lnTo>
                  <a:pt x="7545" y="3196"/>
                </a:lnTo>
                <a:cubicBezTo>
                  <a:pt x="7746" y="3196"/>
                  <a:pt x="7909" y="3033"/>
                  <a:pt x="7909" y="2832"/>
                </a:cubicBezTo>
                <a:cubicBezTo>
                  <a:pt x="7909" y="2633"/>
                  <a:pt x="7746" y="2469"/>
                  <a:pt x="7545" y="2469"/>
                </a:cubicBezTo>
                <a:lnTo>
                  <a:pt x="7436" y="2469"/>
                </a:lnTo>
                <a:lnTo>
                  <a:pt x="7436" y="1893"/>
                </a:lnTo>
                <a:cubicBezTo>
                  <a:pt x="7791" y="1942"/>
                  <a:pt x="8105" y="2053"/>
                  <a:pt x="8329" y="2150"/>
                </a:cubicBezTo>
                <a:cubicBezTo>
                  <a:pt x="8482" y="2218"/>
                  <a:pt x="8583" y="2371"/>
                  <a:pt x="8583" y="2540"/>
                </a:cubicBezTo>
                <a:lnTo>
                  <a:pt x="8583" y="4015"/>
                </a:lnTo>
                <a:cubicBezTo>
                  <a:pt x="8583" y="4185"/>
                  <a:pt x="8473" y="4344"/>
                  <a:pt x="8313" y="4410"/>
                </a:cubicBezTo>
                <a:cubicBezTo>
                  <a:pt x="8153" y="4476"/>
                  <a:pt x="7989" y="4531"/>
                  <a:pt x="7823" y="4569"/>
                </a:cubicBezTo>
                <a:cubicBezTo>
                  <a:pt x="7630" y="4616"/>
                  <a:pt x="7508" y="4812"/>
                  <a:pt x="7554" y="5007"/>
                </a:cubicBezTo>
                <a:cubicBezTo>
                  <a:pt x="7602" y="5202"/>
                  <a:pt x="7798" y="5324"/>
                  <a:pt x="7993" y="5276"/>
                </a:cubicBezTo>
                <a:cubicBezTo>
                  <a:pt x="8194" y="5226"/>
                  <a:pt x="8395" y="5161"/>
                  <a:pt x="8590" y="5081"/>
                </a:cubicBezTo>
                <a:cubicBezTo>
                  <a:pt x="9023" y="4902"/>
                  <a:pt x="9305" y="4483"/>
                  <a:pt x="9307" y="4015"/>
                </a:cubicBezTo>
                <a:lnTo>
                  <a:pt x="9307" y="2540"/>
                </a:lnTo>
                <a:cubicBezTo>
                  <a:pt x="9313" y="2087"/>
                  <a:pt x="9042" y="1673"/>
                  <a:pt x="8623" y="1490"/>
                </a:cubicBezTo>
                <a:close/>
                <a:moveTo>
                  <a:pt x="5560" y="1494"/>
                </a:moveTo>
                <a:lnTo>
                  <a:pt x="5506" y="1522"/>
                </a:lnTo>
                <a:cubicBezTo>
                  <a:pt x="5430" y="1463"/>
                  <a:pt x="5353" y="1410"/>
                  <a:pt x="5273" y="1359"/>
                </a:cubicBezTo>
                <a:cubicBezTo>
                  <a:pt x="5315" y="1004"/>
                  <a:pt x="5618" y="729"/>
                  <a:pt x="5983" y="729"/>
                </a:cubicBezTo>
                <a:lnTo>
                  <a:pt x="5989" y="729"/>
                </a:lnTo>
                <a:lnTo>
                  <a:pt x="5995" y="729"/>
                </a:lnTo>
                <a:cubicBezTo>
                  <a:pt x="6294" y="729"/>
                  <a:pt x="6553" y="914"/>
                  <a:pt x="6658" y="1177"/>
                </a:cubicBezTo>
                <a:cubicBezTo>
                  <a:pt x="6214" y="1235"/>
                  <a:pt x="5829" y="1375"/>
                  <a:pt x="5560" y="1494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36"/>
          <p:cNvSpPr/>
          <p:nvPr/>
        </p:nvSpPr>
        <p:spPr>
          <a:xfrm>
            <a:off x="2452455" y="2853190"/>
            <a:ext cx="301743" cy="301746"/>
          </a:xfrm>
          <a:custGeom>
            <a:rect b="b" l="l" r="r" t="t"/>
            <a:pathLst>
              <a:path extrusionOk="0" h="9311" w="9360">
                <a:moveTo>
                  <a:pt x="2037" y="5928"/>
                </a:moveTo>
                <a:cubicBezTo>
                  <a:pt x="2238" y="5928"/>
                  <a:pt x="2401" y="6091"/>
                  <a:pt x="2401" y="6292"/>
                </a:cubicBezTo>
                <a:lnTo>
                  <a:pt x="2401" y="6292"/>
                </a:lnTo>
                <a:cubicBezTo>
                  <a:pt x="2401" y="6491"/>
                  <a:pt x="2238" y="6655"/>
                  <a:pt x="2037" y="6655"/>
                </a:cubicBezTo>
                <a:cubicBezTo>
                  <a:pt x="1838" y="6655"/>
                  <a:pt x="1674" y="6491"/>
                  <a:pt x="1674" y="6292"/>
                </a:cubicBezTo>
                <a:lnTo>
                  <a:pt x="1674" y="6292"/>
                </a:lnTo>
                <a:cubicBezTo>
                  <a:pt x="1674" y="6090"/>
                  <a:pt x="1835" y="5928"/>
                  <a:pt x="2037" y="5928"/>
                </a:cubicBezTo>
                <a:close/>
                <a:moveTo>
                  <a:pt x="3038" y="6292"/>
                </a:moveTo>
                <a:lnTo>
                  <a:pt x="3038" y="6292"/>
                </a:lnTo>
                <a:cubicBezTo>
                  <a:pt x="3038" y="6491"/>
                  <a:pt x="3201" y="6655"/>
                  <a:pt x="3402" y="6655"/>
                </a:cubicBezTo>
                <a:cubicBezTo>
                  <a:pt x="3601" y="6655"/>
                  <a:pt x="3766" y="6491"/>
                  <a:pt x="3766" y="6292"/>
                </a:cubicBezTo>
                <a:lnTo>
                  <a:pt x="3766" y="6292"/>
                </a:lnTo>
                <a:cubicBezTo>
                  <a:pt x="3766" y="6091"/>
                  <a:pt x="3601" y="5928"/>
                  <a:pt x="3402" y="5928"/>
                </a:cubicBezTo>
                <a:cubicBezTo>
                  <a:pt x="3201" y="5928"/>
                  <a:pt x="3038" y="6090"/>
                  <a:pt x="3038" y="6292"/>
                </a:cubicBezTo>
                <a:close/>
                <a:moveTo>
                  <a:pt x="5128" y="6292"/>
                </a:moveTo>
                <a:lnTo>
                  <a:pt x="5128" y="6292"/>
                </a:lnTo>
                <a:cubicBezTo>
                  <a:pt x="5128" y="6091"/>
                  <a:pt x="4966" y="5928"/>
                  <a:pt x="4765" y="5928"/>
                </a:cubicBezTo>
                <a:cubicBezTo>
                  <a:pt x="4566" y="5928"/>
                  <a:pt x="4401" y="6091"/>
                  <a:pt x="4401" y="6292"/>
                </a:cubicBezTo>
                <a:lnTo>
                  <a:pt x="4401" y="6292"/>
                </a:lnTo>
                <a:cubicBezTo>
                  <a:pt x="4401" y="6491"/>
                  <a:pt x="4566" y="6655"/>
                  <a:pt x="4765" y="6655"/>
                </a:cubicBezTo>
                <a:cubicBezTo>
                  <a:pt x="4966" y="6655"/>
                  <a:pt x="5128" y="6491"/>
                  <a:pt x="5128" y="6292"/>
                </a:cubicBezTo>
                <a:close/>
                <a:moveTo>
                  <a:pt x="5783" y="6292"/>
                </a:moveTo>
                <a:lnTo>
                  <a:pt x="5783" y="6292"/>
                </a:lnTo>
                <a:cubicBezTo>
                  <a:pt x="5783" y="6491"/>
                  <a:pt x="5947" y="6655"/>
                  <a:pt x="6147" y="6655"/>
                </a:cubicBezTo>
                <a:cubicBezTo>
                  <a:pt x="6347" y="6655"/>
                  <a:pt x="6510" y="6491"/>
                  <a:pt x="6510" y="6292"/>
                </a:cubicBezTo>
                <a:lnTo>
                  <a:pt x="6510" y="6292"/>
                </a:lnTo>
                <a:cubicBezTo>
                  <a:pt x="6510" y="6091"/>
                  <a:pt x="6347" y="5928"/>
                  <a:pt x="6147" y="5928"/>
                </a:cubicBezTo>
                <a:cubicBezTo>
                  <a:pt x="5945" y="5928"/>
                  <a:pt x="5783" y="6090"/>
                  <a:pt x="5783" y="6292"/>
                </a:cubicBezTo>
                <a:close/>
                <a:moveTo>
                  <a:pt x="4692" y="8946"/>
                </a:moveTo>
                <a:cubicBezTo>
                  <a:pt x="4692" y="9146"/>
                  <a:pt x="4529" y="9310"/>
                  <a:pt x="4328" y="9310"/>
                </a:cubicBezTo>
                <a:lnTo>
                  <a:pt x="1456" y="9310"/>
                </a:lnTo>
                <a:cubicBezTo>
                  <a:pt x="654" y="9310"/>
                  <a:pt x="1" y="8657"/>
                  <a:pt x="1" y="7856"/>
                </a:cubicBezTo>
                <a:lnTo>
                  <a:pt x="1" y="4874"/>
                </a:lnTo>
                <a:cubicBezTo>
                  <a:pt x="1" y="4072"/>
                  <a:pt x="654" y="3419"/>
                  <a:pt x="1456" y="3419"/>
                </a:cubicBezTo>
                <a:lnTo>
                  <a:pt x="1892" y="3419"/>
                </a:lnTo>
                <a:lnTo>
                  <a:pt x="1892" y="2137"/>
                </a:lnTo>
                <a:cubicBezTo>
                  <a:pt x="1892" y="959"/>
                  <a:pt x="2871" y="1"/>
                  <a:pt x="4074" y="1"/>
                </a:cubicBezTo>
                <a:cubicBezTo>
                  <a:pt x="5278" y="1"/>
                  <a:pt x="6256" y="959"/>
                  <a:pt x="6256" y="2137"/>
                </a:cubicBezTo>
                <a:lnTo>
                  <a:pt x="6256" y="3419"/>
                </a:lnTo>
                <a:lnTo>
                  <a:pt x="6692" y="3419"/>
                </a:lnTo>
                <a:cubicBezTo>
                  <a:pt x="7494" y="3419"/>
                  <a:pt x="8147" y="4072"/>
                  <a:pt x="8147" y="4874"/>
                </a:cubicBezTo>
                <a:lnTo>
                  <a:pt x="8147" y="5601"/>
                </a:lnTo>
                <a:cubicBezTo>
                  <a:pt x="8147" y="5800"/>
                  <a:pt x="7984" y="5965"/>
                  <a:pt x="7783" y="5965"/>
                </a:cubicBezTo>
                <a:cubicBezTo>
                  <a:pt x="7584" y="5965"/>
                  <a:pt x="7419" y="5800"/>
                  <a:pt x="7419" y="5601"/>
                </a:cubicBezTo>
                <a:lnTo>
                  <a:pt x="7419" y="4874"/>
                </a:lnTo>
                <a:cubicBezTo>
                  <a:pt x="7419" y="4472"/>
                  <a:pt x="7094" y="4146"/>
                  <a:pt x="6692" y="4146"/>
                </a:cubicBezTo>
                <a:lnTo>
                  <a:pt x="1456" y="4146"/>
                </a:lnTo>
                <a:cubicBezTo>
                  <a:pt x="1054" y="4146"/>
                  <a:pt x="728" y="4472"/>
                  <a:pt x="728" y="4874"/>
                </a:cubicBezTo>
                <a:lnTo>
                  <a:pt x="728" y="7856"/>
                </a:lnTo>
                <a:cubicBezTo>
                  <a:pt x="728" y="8257"/>
                  <a:pt x="1054" y="8583"/>
                  <a:pt x="1456" y="8583"/>
                </a:cubicBezTo>
                <a:lnTo>
                  <a:pt x="4328" y="8583"/>
                </a:lnTo>
                <a:cubicBezTo>
                  <a:pt x="4529" y="8583"/>
                  <a:pt x="4692" y="8744"/>
                  <a:pt x="4692" y="8946"/>
                </a:cubicBezTo>
                <a:close/>
                <a:moveTo>
                  <a:pt x="2619" y="3419"/>
                </a:moveTo>
                <a:lnTo>
                  <a:pt x="5528" y="3419"/>
                </a:lnTo>
                <a:lnTo>
                  <a:pt x="5528" y="2137"/>
                </a:lnTo>
                <a:cubicBezTo>
                  <a:pt x="5528" y="1361"/>
                  <a:pt x="4875" y="728"/>
                  <a:pt x="4074" y="728"/>
                </a:cubicBezTo>
                <a:cubicBezTo>
                  <a:pt x="3272" y="728"/>
                  <a:pt x="2619" y="1361"/>
                  <a:pt x="2619" y="2137"/>
                </a:cubicBezTo>
                <a:close/>
                <a:moveTo>
                  <a:pt x="9158" y="5922"/>
                </a:moveTo>
                <a:cubicBezTo>
                  <a:pt x="8995" y="5806"/>
                  <a:pt x="8766" y="5842"/>
                  <a:pt x="8650" y="6007"/>
                </a:cubicBezTo>
                <a:lnTo>
                  <a:pt x="6858" y="8510"/>
                </a:lnTo>
                <a:cubicBezTo>
                  <a:pt x="6809" y="8567"/>
                  <a:pt x="6747" y="8578"/>
                  <a:pt x="6714" y="8581"/>
                </a:cubicBezTo>
                <a:cubicBezTo>
                  <a:pt x="6679" y="8583"/>
                  <a:pt x="6617" y="8578"/>
                  <a:pt x="6558" y="8525"/>
                </a:cubicBezTo>
                <a:lnTo>
                  <a:pt x="5399" y="7393"/>
                </a:lnTo>
                <a:cubicBezTo>
                  <a:pt x="5256" y="7253"/>
                  <a:pt x="5025" y="7255"/>
                  <a:pt x="4886" y="7399"/>
                </a:cubicBezTo>
                <a:cubicBezTo>
                  <a:pt x="4744" y="7543"/>
                  <a:pt x="4747" y="7774"/>
                  <a:pt x="4890" y="7914"/>
                </a:cubicBezTo>
                <a:lnTo>
                  <a:pt x="6051" y="9047"/>
                </a:lnTo>
                <a:lnTo>
                  <a:pt x="6054" y="9050"/>
                </a:lnTo>
                <a:cubicBezTo>
                  <a:pt x="6228" y="9216"/>
                  <a:pt x="6459" y="9309"/>
                  <a:pt x="6699" y="9309"/>
                </a:cubicBezTo>
                <a:cubicBezTo>
                  <a:pt x="6720" y="9309"/>
                  <a:pt x="6742" y="9309"/>
                  <a:pt x="6762" y="9306"/>
                </a:cubicBezTo>
                <a:cubicBezTo>
                  <a:pt x="7021" y="9288"/>
                  <a:pt x="7265" y="9163"/>
                  <a:pt x="7428" y="8960"/>
                </a:cubicBezTo>
                <a:cubicBezTo>
                  <a:pt x="7433" y="8954"/>
                  <a:pt x="7438" y="8948"/>
                  <a:pt x="7441" y="8942"/>
                </a:cubicBezTo>
                <a:lnTo>
                  <a:pt x="9242" y="6429"/>
                </a:lnTo>
                <a:cubicBezTo>
                  <a:pt x="9360" y="6266"/>
                  <a:pt x="9322" y="6040"/>
                  <a:pt x="9158" y="5922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36"/>
          <p:cNvSpPr/>
          <p:nvPr/>
        </p:nvSpPr>
        <p:spPr>
          <a:xfrm>
            <a:off x="4448989" y="2828046"/>
            <a:ext cx="301752" cy="352034"/>
          </a:xfrm>
          <a:custGeom>
            <a:rect b="b" l="l" r="r" t="t"/>
            <a:pathLst>
              <a:path extrusionOk="0" h="9310" w="7873">
                <a:moveTo>
                  <a:pt x="6437" y="6130"/>
                </a:moveTo>
                <a:lnTo>
                  <a:pt x="6437" y="7855"/>
                </a:lnTo>
                <a:cubicBezTo>
                  <a:pt x="6437" y="8657"/>
                  <a:pt x="5784" y="9310"/>
                  <a:pt x="4983" y="9310"/>
                </a:cubicBezTo>
                <a:lnTo>
                  <a:pt x="1455" y="9310"/>
                </a:lnTo>
                <a:cubicBezTo>
                  <a:pt x="654" y="9310"/>
                  <a:pt x="1" y="8657"/>
                  <a:pt x="1" y="7855"/>
                </a:cubicBezTo>
                <a:lnTo>
                  <a:pt x="1" y="1455"/>
                </a:lnTo>
                <a:cubicBezTo>
                  <a:pt x="1" y="654"/>
                  <a:pt x="654" y="0"/>
                  <a:pt x="1455" y="0"/>
                </a:cubicBezTo>
                <a:lnTo>
                  <a:pt x="1691" y="0"/>
                </a:lnTo>
                <a:cubicBezTo>
                  <a:pt x="1892" y="0"/>
                  <a:pt x="2054" y="163"/>
                  <a:pt x="2054" y="364"/>
                </a:cubicBezTo>
                <a:cubicBezTo>
                  <a:pt x="2054" y="563"/>
                  <a:pt x="1892" y="728"/>
                  <a:pt x="1691" y="728"/>
                </a:cubicBezTo>
                <a:lnTo>
                  <a:pt x="1455" y="728"/>
                </a:lnTo>
                <a:cubicBezTo>
                  <a:pt x="1054" y="728"/>
                  <a:pt x="728" y="1054"/>
                  <a:pt x="728" y="1455"/>
                </a:cubicBezTo>
                <a:lnTo>
                  <a:pt x="728" y="7855"/>
                </a:lnTo>
                <a:cubicBezTo>
                  <a:pt x="728" y="8257"/>
                  <a:pt x="1054" y="8583"/>
                  <a:pt x="1455" y="8583"/>
                </a:cubicBezTo>
                <a:lnTo>
                  <a:pt x="4983" y="8583"/>
                </a:lnTo>
                <a:cubicBezTo>
                  <a:pt x="5384" y="8583"/>
                  <a:pt x="5710" y="8257"/>
                  <a:pt x="5710" y="7855"/>
                </a:cubicBezTo>
                <a:lnTo>
                  <a:pt x="5710" y="6130"/>
                </a:lnTo>
                <a:cubicBezTo>
                  <a:pt x="5710" y="5929"/>
                  <a:pt x="5873" y="5766"/>
                  <a:pt x="6074" y="5766"/>
                </a:cubicBezTo>
                <a:cubicBezTo>
                  <a:pt x="6273" y="5766"/>
                  <a:pt x="6437" y="5928"/>
                  <a:pt x="6437" y="6130"/>
                </a:cubicBezTo>
                <a:close/>
                <a:moveTo>
                  <a:pt x="3582" y="8021"/>
                </a:moveTo>
                <a:cubicBezTo>
                  <a:pt x="3783" y="8021"/>
                  <a:pt x="3945" y="7857"/>
                  <a:pt x="3945" y="7657"/>
                </a:cubicBezTo>
                <a:cubicBezTo>
                  <a:pt x="3945" y="7457"/>
                  <a:pt x="3783" y="7294"/>
                  <a:pt x="3582" y="7294"/>
                </a:cubicBezTo>
                <a:lnTo>
                  <a:pt x="2855" y="7294"/>
                </a:lnTo>
                <a:cubicBezTo>
                  <a:pt x="2655" y="7294"/>
                  <a:pt x="2491" y="7457"/>
                  <a:pt x="2491" y="7657"/>
                </a:cubicBezTo>
                <a:cubicBezTo>
                  <a:pt x="2491" y="7857"/>
                  <a:pt x="2655" y="8021"/>
                  <a:pt x="2855" y="8021"/>
                </a:cubicBezTo>
                <a:close/>
                <a:moveTo>
                  <a:pt x="3582" y="1985"/>
                </a:moveTo>
                <a:cubicBezTo>
                  <a:pt x="3383" y="1985"/>
                  <a:pt x="3218" y="2147"/>
                  <a:pt x="3218" y="2348"/>
                </a:cubicBezTo>
                <a:cubicBezTo>
                  <a:pt x="3218" y="2547"/>
                  <a:pt x="3383" y="2712"/>
                  <a:pt x="3582" y="2712"/>
                </a:cubicBezTo>
                <a:cubicBezTo>
                  <a:pt x="3783" y="2712"/>
                  <a:pt x="3945" y="2547"/>
                  <a:pt x="3945" y="2348"/>
                </a:cubicBezTo>
                <a:cubicBezTo>
                  <a:pt x="3945" y="2147"/>
                  <a:pt x="3783" y="1985"/>
                  <a:pt x="3582" y="1985"/>
                </a:cubicBezTo>
                <a:close/>
                <a:moveTo>
                  <a:pt x="4946" y="1985"/>
                </a:moveTo>
                <a:cubicBezTo>
                  <a:pt x="4745" y="1985"/>
                  <a:pt x="4583" y="2147"/>
                  <a:pt x="4583" y="2348"/>
                </a:cubicBezTo>
                <a:cubicBezTo>
                  <a:pt x="4583" y="2547"/>
                  <a:pt x="4745" y="2712"/>
                  <a:pt x="4946" y="2712"/>
                </a:cubicBezTo>
                <a:cubicBezTo>
                  <a:pt x="5146" y="2712"/>
                  <a:pt x="5310" y="2547"/>
                  <a:pt x="5310" y="2348"/>
                </a:cubicBezTo>
                <a:cubicBezTo>
                  <a:pt x="5310" y="2147"/>
                  <a:pt x="5146" y="1985"/>
                  <a:pt x="4946" y="1985"/>
                </a:cubicBezTo>
                <a:close/>
                <a:moveTo>
                  <a:pt x="6328" y="1985"/>
                </a:moveTo>
                <a:cubicBezTo>
                  <a:pt x="6127" y="1985"/>
                  <a:pt x="5964" y="2147"/>
                  <a:pt x="5964" y="2348"/>
                </a:cubicBezTo>
                <a:cubicBezTo>
                  <a:pt x="5964" y="2547"/>
                  <a:pt x="6127" y="2712"/>
                  <a:pt x="6328" y="2712"/>
                </a:cubicBezTo>
                <a:cubicBezTo>
                  <a:pt x="6527" y="2712"/>
                  <a:pt x="6692" y="2547"/>
                  <a:pt x="6692" y="2348"/>
                </a:cubicBezTo>
                <a:cubicBezTo>
                  <a:pt x="6692" y="2147"/>
                  <a:pt x="6527" y="1985"/>
                  <a:pt x="6328" y="1985"/>
                </a:cubicBezTo>
                <a:close/>
                <a:moveTo>
                  <a:pt x="7873" y="2379"/>
                </a:moveTo>
                <a:lnTo>
                  <a:pt x="7873" y="2385"/>
                </a:lnTo>
                <a:cubicBezTo>
                  <a:pt x="7873" y="3697"/>
                  <a:pt x="6722" y="4766"/>
                  <a:pt x="5310" y="4766"/>
                </a:cubicBezTo>
                <a:lnTo>
                  <a:pt x="4583" y="4766"/>
                </a:lnTo>
                <a:cubicBezTo>
                  <a:pt x="4561" y="4766"/>
                  <a:pt x="4540" y="4764"/>
                  <a:pt x="4520" y="4760"/>
                </a:cubicBezTo>
                <a:cubicBezTo>
                  <a:pt x="4229" y="4753"/>
                  <a:pt x="3940" y="4699"/>
                  <a:pt x="3662" y="4598"/>
                </a:cubicBezTo>
                <a:lnTo>
                  <a:pt x="2530" y="5099"/>
                </a:lnTo>
                <a:cubicBezTo>
                  <a:pt x="2482" y="5118"/>
                  <a:pt x="2433" y="5129"/>
                  <a:pt x="2382" y="5129"/>
                </a:cubicBezTo>
                <a:cubicBezTo>
                  <a:pt x="2290" y="5129"/>
                  <a:pt x="2198" y="5094"/>
                  <a:pt x="2130" y="5028"/>
                </a:cubicBezTo>
                <a:cubicBezTo>
                  <a:pt x="2024" y="4924"/>
                  <a:pt x="1989" y="4767"/>
                  <a:pt x="2046" y="4629"/>
                </a:cubicBezTo>
                <a:lnTo>
                  <a:pt x="2431" y="3675"/>
                </a:lnTo>
                <a:cubicBezTo>
                  <a:pt x="2161" y="3289"/>
                  <a:pt x="2018" y="2847"/>
                  <a:pt x="2018" y="2380"/>
                </a:cubicBezTo>
                <a:cubicBezTo>
                  <a:pt x="2018" y="1070"/>
                  <a:pt x="3170" y="3"/>
                  <a:pt x="4583" y="3"/>
                </a:cubicBezTo>
                <a:lnTo>
                  <a:pt x="5310" y="3"/>
                </a:lnTo>
                <a:cubicBezTo>
                  <a:pt x="6722" y="2"/>
                  <a:pt x="7873" y="1068"/>
                  <a:pt x="7873" y="2379"/>
                </a:cubicBezTo>
                <a:close/>
                <a:moveTo>
                  <a:pt x="7146" y="2379"/>
                </a:moveTo>
                <a:cubicBezTo>
                  <a:pt x="7146" y="1470"/>
                  <a:pt x="6322" y="729"/>
                  <a:pt x="5310" y="729"/>
                </a:cubicBezTo>
                <a:lnTo>
                  <a:pt x="4583" y="729"/>
                </a:lnTo>
                <a:cubicBezTo>
                  <a:pt x="3570" y="729"/>
                  <a:pt x="2745" y="1470"/>
                  <a:pt x="2745" y="2379"/>
                </a:cubicBezTo>
                <a:cubicBezTo>
                  <a:pt x="2745" y="2744"/>
                  <a:pt x="2876" y="3090"/>
                  <a:pt x="3124" y="3381"/>
                </a:cubicBezTo>
                <a:cubicBezTo>
                  <a:pt x="3211" y="3484"/>
                  <a:pt x="3234" y="3628"/>
                  <a:pt x="3185" y="3753"/>
                </a:cubicBezTo>
                <a:lnTo>
                  <a:pt x="3055" y="4072"/>
                </a:lnTo>
                <a:lnTo>
                  <a:pt x="3508" y="3871"/>
                </a:lnTo>
                <a:cubicBezTo>
                  <a:pt x="3601" y="3832"/>
                  <a:pt x="3704" y="3829"/>
                  <a:pt x="3797" y="3870"/>
                </a:cubicBezTo>
                <a:cubicBezTo>
                  <a:pt x="4052" y="3979"/>
                  <a:pt x="4315" y="4033"/>
                  <a:pt x="4583" y="4033"/>
                </a:cubicBezTo>
                <a:cubicBezTo>
                  <a:pt x="4603" y="4033"/>
                  <a:pt x="4622" y="4036"/>
                  <a:pt x="4641" y="4038"/>
                </a:cubicBezTo>
                <a:lnTo>
                  <a:pt x="5310" y="4038"/>
                </a:lnTo>
                <a:cubicBezTo>
                  <a:pt x="6322" y="4038"/>
                  <a:pt x="7146" y="3297"/>
                  <a:pt x="7146" y="2385"/>
                </a:cubicBezTo>
                <a:lnTo>
                  <a:pt x="7146" y="2379"/>
                </a:ln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36"/>
          <p:cNvSpPr/>
          <p:nvPr/>
        </p:nvSpPr>
        <p:spPr>
          <a:xfrm>
            <a:off x="6403706" y="2853185"/>
            <a:ext cx="301762" cy="301756"/>
          </a:xfrm>
          <a:custGeom>
            <a:rect b="b" l="l" r="r" t="t"/>
            <a:pathLst>
              <a:path extrusionOk="0" h="9455" w="9450">
                <a:moveTo>
                  <a:pt x="8882" y="2097"/>
                </a:moveTo>
                <a:lnTo>
                  <a:pt x="7355" y="572"/>
                </a:lnTo>
                <a:cubicBezTo>
                  <a:pt x="6783" y="1"/>
                  <a:pt x="5856" y="2"/>
                  <a:pt x="5285" y="572"/>
                </a:cubicBezTo>
                <a:lnTo>
                  <a:pt x="941" y="4917"/>
                </a:lnTo>
                <a:cubicBezTo>
                  <a:pt x="800" y="5060"/>
                  <a:pt x="800" y="5290"/>
                  <a:pt x="941" y="5432"/>
                </a:cubicBezTo>
                <a:lnTo>
                  <a:pt x="1450" y="5941"/>
                </a:lnTo>
                <a:lnTo>
                  <a:pt x="106" y="7268"/>
                </a:lnTo>
                <a:cubicBezTo>
                  <a:pt x="38" y="7338"/>
                  <a:pt x="0" y="7431"/>
                  <a:pt x="0" y="7527"/>
                </a:cubicBezTo>
                <a:cubicBezTo>
                  <a:pt x="0" y="7623"/>
                  <a:pt x="38" y="7717"/>
                  <a:pt x="106" y="7784"/>
                </a:cubicBezTo>
                <a:lnTo>
                  <a:pt x="1689" y="9348"/>
                </a:lnTo>
                <a:cubicBezTo>
                  <a:pt x="1760" y="9419"/>
                  <a:pt x="1852" y="9454"/>
                  <a:pt x="1945" y="9454"/>
                </a:cubicBezTo>
                <a:cubicBezTo>
                  <a:pt x="2038" y="9454"/>
                  <a:pt x="2131" y="9418"/>
                  <a:pt x="2201" y="9346"/>
                </a:cubicBezTo>
                <a:lnTo>
                  <a:pt x="3529" y="8020"/>
                </a:lnTo>
                <a:lnTo>
                  <a:pt x="4018" y="8509"/>
                </a:lnTo>
                <a:cubicBezTo>
                  <a:pt x="4088" y="8577"/>
                  <a:pt x="4178" y="8616"/>
                  <a:pt x="4274" y="8616"/>
                </a:cubicBezTo>
                <a:lnTo>
                  <a:pt x="4274" y="8616"/>
                </a:lnTo>
                <a:cubicBezTo>
                  <a:pt x="4371" y="8616"/>
                  <a:pt x="4463" y="8577"/>
                  <a:pt x="4533" y="8509"/>
                </a:cubicBezTo>
                <a:lnTo>
                  <a:pt x="7583" y="5438"/>
                </a:lnTo>
                <a:cubicBezTo>
                  <a:pt x="7726" y="5295"/>
                  <a:pt x="7724" y="5064"/>
                  <a:pt x="7582" y="4923"/>
                </a:cubicBezTo>
                <a:cubicBezTo>
                  <a:pt x="7440" y="4780"/>
                  <a:pt x="7209" y="4783"/>
                  <a:pt x="7067" y="4924"/>
                </a:cubicBezTo>
                <a:lnTo>
                  <a:pt x="4272" y="7735"/>
                </a:lnTo>
                <a:lnTo>
                  <a:pt x="3756" y="7218"/>
                </a:lnTo>
                <a:lnTo>
                  <a:pt x="4549" y="6426"/>
                </a:lnTo>
                <a:cubicBezTo>
                  <a:pt x="4582" y="6431"/>
                  <a:pt x="4616" y="6436"/>
                  <a:pt x="4650" y="6436"/>
                </a:cubicBezTo>
                <a:cubicBezTo>
                  <a:pt x="5001" y="6436"/>
                  <a:pt x="5288" y="6149"/>
                  <a:pt x="5288" y="5799"/>
                </a:cubicBezTo>
                <a:cubicBezTo>
                  <a:pt x="5288" y="5448"/>
                  <a:pt x="5001" y="5163"/>
                  <a:pt x="4650" y="5163"/>
                </a:cubicBezTo>
                <a:cubicBezTo>
                  <a:pt x="4300" y="5163"/>
                  <a:pt x="4015" y="5448"/>
                  <a:pt x="4015" y="5799"/>
                </a:cubicBezTo>
                <a:cubicBezTo>
                  <a:pt x="4015" y="5841"/>
                  <a:pt x="4018" y="5880"/>
                  <a:pt x="4025" y="5921"/>
                </a:cubicBezTo>
                <a:lnTo>
                  <a:pt x="3240" y="6706"/>
                </a:lnTo>
                <a:lnTo>
                  <a:pt x="2698" y="6164"/>
                </a:lnTo>
                <a:lnTo>
                  <a:pt x="4291" y="4583"/>
                </a:lnTo>
                <a:lnTo>
                  <a:pt x="5922" y="4583"/>
                </a:lnTo>
                <a:cubicBezTo>
                  <a:pt x="6019" y="4583"/>
                  <a:pt x="6112" y="4542"/>
                  <a:pt x="6182" y="4474"/>
                </a:cubicBezTo>
                <a:lnTo>
                  <a:pt x="6873" y="3770"/>
                </a:lnTo>
                <a:cubicBezTo>
                  <a:pt x="6912" y="3777"/>
                  <a:pt x="6953" y="3783"/>
                  <a:pt x="6997" y="3783"/>
                </a:cubicBezTo>
                <a:cubicBezTo>
                  <a:pt x="7347" y="3783"/>
                  <a:pt x="7632" y="3498"/>
                  <a:pt x="7632" y="3146"/>
                </a:cubicBezTo>
                <a:cubicBezTo>
                  <a:pt x="7632" y="2795"/>
                  <a:pt x="7347" y="2510"/>
                  <a:pt x="6997" y="2510"/>
                </a:cubicBezTo>
                <a:cubicBezTo>
                  <a:pt x="6645" y="2510"/>
                  <a:pt x="6360" y="2795"/>
                  <a:pt x="6360" y="3146"/>
                </a:cubicBezTo>
                <a:cubicBezTo>
                  <a:pt x="6360" y="3180"/>
                  <a:pt x="6364" y="3214"/>
                  <a:pt x="6367" y="3247"/>
                </a:cubicBezTo>
                <a:lnTo>
                  <a:pt x="5771" y="3855"/>
                </a:lnTo>
                <a:lnTo>
                  <a:pt x="4141" y="3855"/>
                </a:lnTo>
                <a:cubicBezTo>
                  <a:pt x="4045" y="3855"/>
                  <a:pt x="3954" y="3893"/>
                  <a:pt x="3885" y="3960"/>
                </a:cubicBezTo>
                <a:lnTo>
                  <a:pt x="2185" y="5650"/>
                </a:lnTo>
                <a:lnTo>
                  <a:pt x="1711" y="5175"/>
                </a:lnTo>
                <a:lnTo>
                  <a:pt x="5797" y="1087"/>
                </a:lnTo>
                <a:cubicBezTo>
                  <a:pt x="6083" y="801"/>
                  <a:pt x="6550" y="801"/>
                  <a:pt x="6837" y="1087"/>
                </a:cubicBezTo>
                <a:lnTo>
                  <a:pt x="8364" y="2613"/>
                </a:lnTo>
                <a:cubicBezTo>
                  <a:pt x="8645" y="2895"/>
                  <a:pt x="8648" y="3355"/>
                  <a:pt x="8364" y="3639"/>
                </a:cubicBezTo>
                <a:cubicBezTo>
                  <a:pt x="8222" y="3781"/>
                  <a:pt x="8222" y="4011"/>
                  <a:pt x="8364" y="4154"/>
                </a:cubicBezTo>
                <a:cubicBezTo>
                  <a:pt x="8505" y="4295"/>
                  <a:pt x="8736" y="4295"/>
                  <a:pt x="8878" y="4154"/>
                </a:cubicBezTo>
                <a:cubicBezTo>
                  <a:pt x="9449" y="3583"/>
                  <a:pt x="9448" y="2663"/>
                  <a:pt x="8882" y="2097"/>
                </a:cubicBezTo>
                <a:close/>
                <a:moveTo>
                  <a:pt x="1943" y="8577"/>
                </a:moveTo>
                <a:lnTo>
                  <a:pt x="880" y="7527"/>
                </a:lnTo>
                <a:lnTo>
                  <a:pt x="1965" y="6456"/>
                </a:lnTo>
                <a:lnTo>
                  <a:pt x="1967" y="6458"/>
                </a:lnTo>
                <a:lnTo>
                  <a:pt x="3014" y="7506"/>
                </a:ln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5" name="Google Shape;715;p36"/>
          <p:cNvGrpSpPr/>
          <p:nvPr/>
        </p:nvGrpSpPr>
        <p:grpSpPr>
          <a:xfrm>
            <a:off x="4571988" y="2162725"/>
            <a:ext cx="3790550" cy="2182650"/>
            <a:chOff x="4571988" y="2162725"/>
            <a:chExt cx="3790550" cy="2182650"/>
          </a:xfrm>
        </p:grpSpPr>
        <p:cxnSp>
          <p:nvCxnSpPr>
            <p:cNvPr id="716" name="Google Shape;716;p36"/>
            <p:cNvCxnSpPr>
              <a:stCxn id="693" idx="4"/>
              <a:endCxn id="717" idx="0"/>
            </p:cNvCxnSpPr>
            <p:nvPr/>
          </p:nvCxnSpPr>
          <p:spPr>
            <a:xfrm flipH="1" rot="-5400000">
              <a:off x="6046638" y="688075"/>
              <a:ext cx="432900" cy="3382200"/>
            </a:xfrm>
            <a:prstGeom prst="bentConnector3">
              <a:avLst>
                <a:gd fmla="val 50016" name="adj1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grpSp>
          <p:nvGrpSpPr>
            <p:cNvPr id="718" name="Google Shape;718;p36"/>
            <p:cNvGrpSpPr/>
            <p:nvPr/>
          </p:nvGrpSpPr>
          <p:grpSpPr>
            <a:xfrm>
              <a:off x="5773075" y="2595763"/>
              <a:ext cx="2589463" cy="1749612"/>
              <a:chOff x="5773075" y="2595763"/>
              <a:chExt cx="2589463" cy="1749612"/>
            </a:xfrm>
          </p:grpSpPr>
          <p:sp>
            <p:nvSpPr>
              <p:cNvPr id="717" name="Google Shape;717;p36"/>
              <p:cNvSpPr/>
              <p:nvPr/>
            </p:nvSpPr>
            <p:spPr>
              <a:xfrm>
                <a:off x="7545938" y="2595763"/>
                <a:ext cx="816600" cy="8166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6"/>
              <p:cNvSpPr/>
              <p:nvPr/>
            </p:nvSpPr>
            <p:spPr>
              <a:xfrm>
                <a:off x="7803367" y="2853187"/>
                <a:ext cx="301741" cy="301752"/>
              </a:xfrm>
              <a:custGeom>
                <a:rect b="b" l="l" r="r" t="t"/>
                <a:pathLst>
                  <a:path extrusionOk="0" h="9304" w="9313">
                    <a:moveTo>
                      <a:pt x="8623" y="1490"/>
                    </a:moveTo>
                    <a:cubicBezTo>
                      <a:pt x="8329" y="1360"/>
                      <a:pt x="7899" y="1210"/>
                      <a:pt x="7412" y="1162"/>
                    </a:cubicBezTo>
                    <a:cubicBezTo>
                      <a:pt x="7281" y="500"/>
                      <a:pt x="6694" y="0"/>
                      <a:pt x="5995" y="0"/>
                    </a:cubicBezTo>
                    <a:lnTo>
                      <a:pt x="5989" y="0"/>
                    </a:lnTo>
                    <a:lnTo>
                      <a:pt x="5983" y="0"/>
                    </a:lnTo>
                    <a:cubicBezTo>
                      <a:pt x="5339" y="0"/>
                      <a:pt x="4790" y="425"/>
                      <a:pt x="4607" y="1010"/>
                    </a:cubicBezTo>
                    <a:cubicBezTo>
                      <a:pt x="4572" y="995"/>
                      <a:pt x="4536" y="980"/>
                      <a:pt x="4502" y="967"/>
                    </a:cubicBezTo>
                    <a:cubicBezTo>
                      <a:pt x="4078" y="806"/>
                      <a:pt x="3598" y="908"/>
                      <a:pt x="3278" y="1228"/>
                    </a:cubicBezTo>
                    <a:lnTo>
                      <a:pt x="2251" y="2250"/>
                    </a:lnTo>
                    <a:cubicBezTo>
                      <a:pt x="1916" y="2583"/>
                      <a:pt x="1820" y="3097"/>
                      <a:pt x="2011" y="3526"/>
                    </a:cubicBezTo>
                    <a:cubicBezTo>
                      <a:pt x="2040" y="3593"/>
                      <a:pt x="2073" y="3658"/>
                      <a:pt x="2105" y="3724"/>
                    </a:cubicBezTo>
                    <a:lnTo>
                      <a:pt x="107" y="5718"/>
                    </a:lnTo>
                    <a:cubicBezTo>
                      <a:pt x="40" y="5788"/>
                      <a:pt x="0" y="5878"/>
                      <a:pt x="0" y="5974"/>
                    </a:cubicBezTo>
                    <a:lnTo>
                      <a:pt x="0" y="7291"/>
                    </a:lnTo>
                    <a:cubicBezTo>
                      <a:pt x="0" y="7491"/>
                      <a:pt x="163" y="7654"/>
                      <a:pt x="364" y="7654"/>
                    </a:cubicBezTo>
                    <a:lnTo>
                      <a:pt x="1670" y="7654"/>
                    </a:lnTo>
                    <a:cubicBezTo>
                      <a:pt x="1871" y="7654"/>
                      <a:pt x="2034" y="7491"/>
                      <a:pt x="2034" y="7291"/>
                    </a:cubicBezTo>
                    <a:lnTo>
                      <a:pt x="2034" y="6800"/>
                    </a:lnTo>
                    <a:lnTo>
                      <a:pt x="2510" y="6800"/>
                    </a:lnTo>
                    <a:cubicBezTo>
                      <a:pt x="2709" y="6800"/>
                      <a:pt x="2873" y="6636"/>
                      <a:pt x="2873" y="6437"/>
                    </a:cubicBezTo>
                    <a:lnTo>
                      <a:pt x="2873" y="5637"/>
                    </a:lnTo>
                    <a:cubicBezTo>
                      <a:pt x="2873" y="5436"/>
                      <a:pt x="2709" y="5273"/>
                      <a:pt x="2510" y="5273"/>
                    </a:cubicBezTo>
                    <a:cubicBezTo>
                      <a:pt x="2309" y="5273"/>
                      <a:pt x="2146" y="5436"/>
                      <a:pt x="2146" y="5637"/>
                    </a:cubicBezTo>
                    <a:lnTo>
                      <a:pt x="2146" y="6073"/>
                    </a:lnTo>
                    <a:lnTo>
                      <a:pt x="1673" y="6073"/>
                    </a:lnTo>
                    <a:cubicBezTo>
                      <a:pt x="1472" y="6073"/>
                      <a:pt x="1309" y="6236"/>
                      <a:pt x="1309" y="6437"/>
                    </a:cubicBezTo>
                    <a:lnTo>
                      <a:pt x="1309" y="6927"/>
                    </a:lnTo>
                    <a:lnTo>
                      <a:pt x="729" y="6927"/>
                    </a:lnTo>
                    <a:lnTo>
                      <a:pt x="729" y="6125"/>
                    </a:lnTo>
                    <a:lnTo>
                      <a:pt x="2800" y="4053"/>
                    </a:lnTo>
                    <a:cubicBezTo>
                      <a:pt x="2843" y="4009"/>
                      <a:pt x="2875" y="3957"/>
                      <a:pt x="2892" y="3895"/>
                    </a:cubicBezTo>
                    <a:lnTo>
                      <a:pt x="2896" y="3884"/>
                    </a:lnTo>
                    <a:cubicBezTo>
                      <a:pt x="2924" y="3789"/>
                      <a:pt x="2911" y="3687"/>
                      <a:pt x="2863" y="3602"/>
                    </a:cubicBezTo>
                    <a:cubicBezTo>
                      <a:pt x="2795" y="3481"/>
                      <a:pt x="2731" y="3356"/>
                      <a:pt x="2674" y="3226"/>
                    </a:cubicBezTo>
                    <a:cubicBezTo>
                      <a:pt x="2606" y="3071"/>
                      <a:pt x="2640" y="2885"/>
                      <a:pt x="2764" y="2764"/>
                    </a:cubicBezTo>
                    <a:lnTo>
                      <a:pt x="3791" y="1740"/>
                    </a:lnTo>
                    <a:cubicBezTo>
                      <a:pt x="3909" y="1622"/>
                      <a:pt x="4088" y="1586"/>
                      <a:pt x="4243" y="1644"/>
                    </a:cubicBezTo>
                    <a:cubicBezTo>
                      <a:pt x="4521" y="1749"/>
                      <a:pt x="4773" y="1884"/>
                      <a:pt x="4994" y="2041"/>
                    </a:cubicBezTo>
                    <a:cubicBezTo>
                      <a:pt x="4920" y="2197"/>
                      <a:pt x="4878" y="2367"/>
                      <a:pt x="4878" y="2543"/>
                    </a:cubicBezTo>
                    <a:lnTo>
                      <a:pt x="4878" y="2717"/>
                    </a:lnTo>
                    <a:lnTo>
                      <a:pt x="4553" y="2393"/>
                    </a:lnTo>
                    <a:cubicBezTo>
                      <a:pt x="4411" y="2250"/>
                      <a:pt x="4179" y="2250"/>
                      <a:pt x="4038" y="2393"/>
                    </a:cubicBezTo>
                    <a:cubicBezTo>
                      <a:pt x="3896" y="2534"/>
                      <a:pt x="3896" y="2765"/>
                      <a:pt x="4038" y="2908"/>
                    </a:cubicBezTo>
                    <a:lnTo>
                      <a:pt x="4693" y="3562"/>
                    </a:lnTo>
                    <a:cubicBezTo>
                      <a:pt x="4745" y="3615"/>
                      <a:pt x="4809" y="3647"/>
                      <a:pt x="4876" y="3660"/>
                    </a:cubicBezTo>
                    <a:lnTo>
                      <a:pt x="4876" y="3999"/>
                    </a:lnTo>
                    <a:cubicBezTo>
                      <a:pt x="4876" y="4236"/>
                      <a:pt x="4949" y="4461"/>
                      <a:pt x="5078" y="4650"/>
                    </a:cubicBezTo>
                    <a:lnTo>
                      <a:pt x="4859" y="4872"/>
                    </a:lnTo>
                    <a:cubicBezTo>
                      <a:pt x="4737" y="4992"/>
                      <a:pt x="4553" y="5027"/>
                      <a:pt x="4393" y="4962"/>
                    </a:cubicBezTo>
                    <a:cubicBezTo>
                      <a:pt x="4300" y="4924"/>
                      <a:pt x="4114" y="4840"/>
                      <a:pt x="3921" y="4722"/>
                    </a:cubicBezTo>
                    <a:cubicBezTo>
                      <a:pt x="3749" y="4617"/>
                      <a:pt x="3525" y="4671"/>
                      <a:pt x="3420" y="4842"/>
                    </a:cubicBezTo>
                    <a:cubicBezTo>
                      <a:pt x="3314" y="5013"/>
                      <a:pt x="3369" y="5237"/>
                      <a:pt x="3539" y="5341"/>
                    </a:cubicBezTo>
                    <a:cubicBezTo>
                      <a:pt x="3714" y="5449"/>
                      <a:pt x="3918" y="5552"/>
                      <a:pt x="4113" y="5635"/>
                    </a:cubicBezTo>
                    <a:cubicBezTo>
                      <a:pt x="4257" y="5695"/>
                      <a:pt x="4409" y="5724"/>
                      <a:pt x="4558" y="5724"/>
                    </a:cubicBezTo>
                    <a:cubicBezTo>
                      <a:pt x="4856" y="5724"/>
                      <a:pt x="5150" y="5608"/>
                      <a:pt x="5369" y="5388"/>
                    </a:cubicBezTo>
                    <a:lnTo>
                      <a:pt x="5663" y="5094"/>
                    </a:lnTo>
                    <a:cubicBezTo>
                      <a:pt x="5727" y="5119"/>
                      <a:pt x="5793" y="5142"/>
                      <a:pt x="5857" y="5162"/>
                    </a:cubicBezTo>
                    <a:lnTo>
                      <a:pt x="5857" y="8032"/>
                    </a:lnTo>
                    <a:cubicBezTo>
                      <a:pt x="5857" y="8130"/>
                      <a:pt x="5894" y="8221"/>
                      <a:pt x="5964" y="8291"/>
                    </a:cubicBezTo>
                    <a:lnTo>
                      <a:pt x="6873" y="9198"/>
                    </a:lnTo>
                    <a:cubicBezTo>
                      <a:pt x="6942" y="9266"/>
                      <a:pt x="7033" y="9304"/>
                      <a:pt x="7129" y="9304"/>
                    </a:cubicBezTo>
                    <a:lnTo>
                      <a:pt x="7131" y="9304"/>
                    </a:lnTo>
                    <a:cubicBezTo>
                      <a:pt x="7227" y="9304"/>
                      <a:pt x="7320" y="9263"/>
                      <a:pt x="7390" y="9195"/>
                    </a:cubicBezTo>
                    <a:lnTo>
                      <a:pt x="8280" y="8287"/>
                    </a:lnTo>
                    <a:cubicBezTo>
                      <a:pt x="8418" y="8146"/>
                      <a:pt x="8418" y="7920"/>
                      <a:pt x="8280" y="7778"/>
                    </a:cubicBezTo>
                    <a:lnTo>
                      <a:pt x="7969" y="7458"/>
                    </a:lnTo>
                    <a:lnTo>
                      <a:pt x="8296" y="7135"/>
                    </a:lnTo>
                    <a:cubicBezTo>
                      <a:pt x="8366" y="7065"/>
                      <a:pt x="8404" y="6972"/>
                      <a:pt x="8404" y="6875"/>
                    </a:cubicBezTo>
                    <a:cubicBezTo>
                      <a:pt x="8404" y="6776"/>
                      <a:pt x="8364" y="6684"/>
                      <a:pt x="8295" y="6616"/>
                    </a:cubicBezTo>
                    <a:lnTo>
                      <a:pt x="7711" y="6044"/>
                    </a:lnTo>
                    <a:cubicBezTo>
                      <a:pt x="7567" y="5903"/>
                      <a:pt x="7339" y="5906"/>
                      <a:pt x="7196" y="6048"/>
                    </a:cubicBezTo>
                    <a:cubicBezTo>
                      <a:pt x="7057" y="6192"/>
                      <a:pt x="7058" y="6422"/>
                      <a:pt x="7202" y="6563"/>
                    </a:cubicBezTo>
                    <a:lnTo>
                      <a:pt x="7522" y="6877"/>
                    </a:lnTo>
                    <a:lnTo>
                      <a:pt x="7201" y="7196"/>
                    </a:lnTo>
                    <a:cubicBezTo>
                      <a:pt x="7058" y="7336"/>
                      <a:pt x="7057" y="7565"/>
                      <a:pt x="7196" y="7709"/>
                    </a:cubicBezTo>
                    <a:lnTo>
                      <a:pt x="7510" y="8032"/>
                    </a:lnTo>
                    <a:lnTo>
                      <a:pt x="7125" y="8425"/>
                    </a:lnTo>
                    <a:lnTo>
                      <a:pt x="6582" y="7884"/>
                    </a:lnTo>
                    <a:lnTo>
                      <a:pt x="6582" y="4905"/>
                    </a:lnTo>
                    <a:cubicBezTo>
                      <a:pt x="6582" y="4810"/>
                      <a:pt x="6543" y="4717"/>
                      <a:pt x="6478" y="4650"/>
                    </a:cubicBezTo>
                    <a:lnTo>
                      <a:pt x="6460" y="4633"/>
                    </a:lnTo>
                    <a:cubicBezTo>
                      <a:pt x="6415" y="4585"/>
                      <a:pt x="6357" y="4553"/>
                      <a:pt x="6294" y="4536"/>
                    </a:cubicBezTo>
                    <a:cubicBezTo>
                      <a:pt x="6153" y="4498"/>
                      <a:pt x="6009" y="4451"/>
                      <a:pt x="5867" y="4396"/>
                    </a:cubicBezTo>
                    <a:cubicBezTo>
                      <a:pt x="5707" y="4335"/>
                      <a:pt x="5601" y="4176"/>
                      <a:pt x="5601" y="4002"/>
                    </a:cubicBezTo>
                    <a:lnTo>
                      <a:pt x="5601" y="2546"/>
                    </a:lnTo>
                    <a:cubicBezTo>
                      <a:pt x="5601" y="2378"/>
                      <a:pt x="5702" y="2223"/>
                      <a:pt x="5857" y="2154"/>
                    </a:cubicBezTo>
                    <a:cubicBezTo>
                      <a:pt x="6069" y="2058"/>
                      <a:pt x="6369" y="1949"/>
                      <a:pt x="6709" y="1898"/>
                    </a:cubicBezTo>
                    <a:lnTo>
                      <a:pt x="6709" y="2469"/>
                    </a:lnTo>
                    <a:lnTo>
                      <a:pt x="6636" y="2469"/>
                    </a:lnTo>
                    <a:cubicBezTo>
                      <a:pt x="6437" y="2469"/>
                      <a:pt x="6273" y="2633"/>
                      <a:pt x="6273" y="2832"/>
                    </a:cubicBezTo>
                    <a:cubicBezTo>
                      <a:pt x="6273" y="3033"/>
                      <a:pt x="6437" y="3196"/>
                      <a:pt x="6636" y="3196"/>
                    </a:cubicBezTo>
                    <a:lnTo>
                      <a:pt x="7545" y="3196"/>
                    </a:lnTo>
                    <a:cubicBezTo>
                      <a:pt x="7746" y="3196"/>
                      <a:pt x="7909" y="3033"/>
                      <a:pt x="7909" y="2832"/>
                    </a:cubicBezTo>
                    <a:cubicBezTo>
                      <a:pt x="7909" y="2633"/>
                      <a:pt x="7746" y="2469"/>
                      <a:pt x="7545" y="2469"/>
                    </a:cubicBezTo>
                    <a:lnTo>
                      <a:pt x="7436" y="2469"/>
                    </a:lnTo>
                    <a:lnTo>
                      <a:pt x="7436" y="1893"/>
                    </a:lnTo>
                    <a:cubicBezTo>
                      <a:pt x="7791" y="1942"/>
                      <a:pt x="8105" y="2053"/>
                      <a:pt x="8329" y="2150"/>
                    </a:cubicBezTo>
                    <a:cubicBezTo>
                      <a:pt x="8482" y="2218"/>
                      <a:pt x="8583" y="2371"/>
                      <a:pt x="8583" y="2540"/>
                    </a:cubicBezTo>
                    <a:lnTo>
                      <a:pt x="8583" y="4015"/>
                    </a:lnTo>
                    <a:cubicBezTo>
                      <a:pt x="8583" y="4185"/>
                      <a:pt x="8473" y="4344"/>
                      <a:pt x="8313" y="4410"/>
                    </a:cubicBezTo>
                    <a:cubicBezTo>
                      <a:pt x="8153" y="4476"/>
                      <a:pt x="7989" y="4531"/>
                      <a:pt x="7823" y="4569"/>
                    </a:cubicBezTo>
                    <a:cubicBezTo>
                      <a:pt x="7630" y="4616"/>
                      <a:pt x="7508" y="4812"/>
                      <a:pt x="7554" y="5007"/>
                    </a:cubicBezTo>
                    <a:cubicBezTo>
                      <a:pt x="7602" y="5202"/>
                      <a:pt x="7798" y="5324"/>
                      <a:pt x="7993" y="5276"/>
                    </a:cubicBezTo>
                    <a:cubicBezTo>
                      <a:pt x="8194" y="5226"/>
                      <a:pt x="8395" y="5161"/>
                      <a:pt x="8590" y="5081"/>
                    </a:cubicBezTo>
                    <a:cubicBezTo>
                      <a:pt x="9023" y="4902"/>
                      <a:pt x="9305" y="4483"/>
                      <a:pt x="9307" y="4015"/>
                    </a:cubicBezTo>
                    <a:lnTo>
                      <a:pt x="9307" y="2540"/>
                    </a:lnTo>
                    <a:cubicBezTo>
                      <a:pt x="9313" y="2087"/>
                      <a:pt x="9042" y="1673"/>
                      <a:pt x="8623" y="1490"/>
                    </a:cubicBezTo>
                    <a:close/>
                    <a:moveTo>
                      <a:pt x="5560" y="1494"/>
                    </a:moveTo>
                    <a:lnTo>
                      <a:pt x="5506" y="1522"/>
                    </a:lnTo>
                    <a:cubicBezTo>
                      <a:pt x="5430" y="1463"/>
                      <a:pt x="5353" y="1410"/>
                      <a:pt x="5273" y="1359"/>
                    </a:cubicBezTo>
                    <a:cubicBezTo>
                      <a:pt x="5315" y="1004"/>
                      <a:pt x="5618" y="729"/>
                      <a:pt x="5983" y="729"/>
                    </a:cubicBezTo>
                    <a:lnTo>
                      <a:pt x="5989" y="729"/>
                    </a:lnTo>
                    <a:lnTo>
                      <a:pt x="5995" y="729"/>
                    </a:lnTo>
                    <a:cubicBezTo>
                      <a:pt x="6294" y="729"/>
                      <a:pt x="6553" y="914"/>
                      <a:pt x="6658" y="1177"/>
                    </a:cubicBezTo>
                    <a:cubicBezTo>
                      <a:pt x="6214" y="1235"/>
                      <a:pt x="5829" y="1375"/>
                      <a:pt x="5560" y="14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F8FD"/>
                  </a:gs>
                  <a:gs pos="100000">
                    <a:srgbClr val="0182AA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20" name="Google Shape;720;p36"/>
              <p:cNvCxnSpPr>
                <a:stCxn id="717" idx="4"/>
                <a:endCxn id="721" idx="0"/>
              </p:cNvCxnSpPr>
              <p:nvPr/>
            </p:nvCxnSpPr>
            <p:spPr>
              <a:xfrm flipH="1" rot="-5400000">
                <a:off x="7885088" y="3481513"/>
                <a:ext cx="399600" cy="2613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triangle"/>
                <a:tailEnd len="med" w="med" type="none"/>
              </a:ln>
            </p:spPr>
          </p:cxnSp>
          <p:cxnSp>
            <p:nvCxnSpPr>
              <p:cNvPr id="722" name="Google Shape;722;p36"/>
              <p:cNvCxnSpPr>
                <a:stCxn id="717" idx="4"/>
                <a:endCxn id="723" idx="0"/>
              </p:cNvCxnSpPr>
              <p:nvPr/>
            </p:nvCxnSpPr>
            <p:spPr>
              <a:xfrm rot="5400000">
                <a:off x="7623788" y="3481513"/>
                <a:ext cx="399600" cy="2613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triangle"/>
                <a:tailEnd len="med" w="med" type="none"/>
              </a:ln>
            </p:spPr>
          </p:cxnSp>
          <p:cxnSp>
            <p:nvCxnSpPr>
              <p:cNvPr id="724" name="Google Shape;724;p36"/>
              <p:cNvCxnSpPr>
                <a:stCxn id="717" idx="4"/>
                <a:endCxn id="725" idx="0"/>
              </p:cNvCxnSpPr>
              <p:nvPr/>
            </p:nvCxnSpPr>
            <p:spPr>
              <a:xfrm flipH="1" rot="-5400000">
                <a:off x="7754738" y="3611863"/>
                <a:ext cx="399600" cy="6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triangle"/>
                <a:tailEnd len="med" w="med" type="none"/>
              </a:ln>
            </p:spPr>
          </p:cxnSp>
          <p:sp>
            <p:nvSpPr>
              <p:cNvPr id="726" name="Google Shape;726;p36"/>
              <p:cNvSpPr/>
              <p:nvPr/>
            </p:nvSpPr>
            <p:spPr>
              <a:xfrm>
                <a:off x="5773075" y="2686675"/>
                <a:ext cx="1596900" cy="1658700"/>
              </a:xfrm>
              <a:prstGeom prst="mathMultiply">
                <a:avLst>
                  <a:gd fmla="val 23520" name="adj1"/>
                </a:avLst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99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0703" y="174094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37"/>
          <p:cNvSpPr txBox="1"/>
          <p:nvPr/>
        </p:nvSpPr>
        <p:spPr>
          <a:xfrm flipH="1">
            <a:off x="3407213" y="905606"/>
            <a:ext cx="107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33" name="Google Shape;733;p37"/>
          <p:cNvSpPr txBox="1"/>
          <p:nvPr/>
        </p:nvSpPr>
        <p:spPr>
          <a:xfrm flipH="1">
            <a:off x="4032738" y="3591806"/>
            <a:ext cx="107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Email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734" name="Google Shape;734;p37"/>
          <p:cNvGrpSpPr/>
          <p:nvPr/>
        </p:nvGrpSpPr>
        <p:grpSpPr>
          <a:xfrm>
            <a:off x="5033500" y="3622294"/>
            <a:ext cx="2079325" cy="1347113"/>
            <a:chOff x="5033500" y="3793613"/>
            <a:chExt cx="2079325" cy="1347113"/>
          </a:xfrm>
        </p:grpSpPr>
        <p:pic>
          <p:nvPicPr>
            <p:cNvPr id="735" name="Google Shape;735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07033" y="3793613"/>
              <a:ext cx="731520" cy="731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6" name="Google Shape;736;p37"/>
            <p:cNvSpPr txBox="1"/>
            <p:nvPr/>
          </p:nvSpPr>
          <p:spPr>
            <a:xfrm flipH="1">
              <a:off x="5033500" y="4525125"/>
              <a:ext cx="1078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Security Questions</a:t>
              </a:r>
              <a:endPara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737" name="Google Shape;737;p37"/>
            <p:cNvSpPr txBox="1"/>
            <p:nvPr/>
          </p:nvSpPr>
          <p:spPr>
            <a:xfrm flipH="1">
              <a:off x="6034325" y="4525125"/>
              <a:ext cx="1078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Recovery Code</a:t>
              </a:r>
              <a:endPara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pic>
          <p:nvPicPr>
            <p:cNvPr id="738" name="Google Shape;738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07825" y="3793613"/>
              <a:ext cx="731520" cy="7315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9" name="Google Shape;739;p37"/>
          <p:cNvGrpSpPr/>
          <p:nvPr/>
        </p:nvGrpSpPr>
        <p:grpSpPr>
          <a:xfrm>
            <a:off x="4206233" y="2860294"/>
            <a:ext cx="2232630" cy="731520"/>
            <a:chOff x="4206233" y="3031613"/>
            <a:chExt cx="2232630" cy="731520"/>
          </a:xfrm>
        </p:grpSpPr>
        <p:pic>
          <p:nvPicPr>
            <p:cNvPr id="740" name="Google Shape;740;p3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206233" y="3031613"/>
              <a:ext cx="731520" cy="731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1" name="Google Shape;741;p37"/>
            <p:cNvSpPr/>
            <p:nvPr/>
          </p:nvSpPr>
          <p:spPr>
            <a:xfrm>
              <a:off x="5707463" y="3214525"/>
              <a:ext cx="731400" cy="365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IBM Plex Sans"/>
                  <a:ea typeface="IBM Plex Sans"/>
                  <a:cs typeface="IBM Plex Sans"/>
                  <a:sym typeface="IBM Plex Sans"/>
                </a:rPr>
                <a:t>OR</a:t>
              </a:r>
              <a:endParaRPr b="1"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742" name="Google Shape;742;p37"/>
          <p:cNvGrpSpPr/>
          <p:nvPr/>
        </p:nvGrpSpPr>
        <p:grpSpPr>
          <a:xfrm>
            <a:off x="2031175" y="2098294"/>
            <a:ext cx="2079275" cy="1131713"/>
            <a:chOff x="2031175" y="2098294"/>
            <a:chExt cx="2079275" cy="1131713"/>
          </a:xfrm>
        </p:grpSpPr>
        <p:sp>
          <p:nvSpPr>
            <p:cNvPr id="743" name="Google Shape;743;p37"/>
            <p:cNvSpPr txBox="1"/>
            <p:nvPr/>
          </p:nvSpPr>
          <p:spPr>
            <a:xfrm flipH="1">
              <a:off x="2031175" y="2829806"/>
              <a:ext cx="107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Password</a:t>
              </a:r>
              <a:endPara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744" name="Google Shape;744;p37"/>
            <p:cNvSpPr txBox="1"/>
            <p:nvPr/>
          </p:nvSpPr>
          <p:spPr>
            <a:xfrm flipH="1">
              <a:off x="3031950" y="2829806"/>
              <a:ext cx="107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TOTP</a:t>
              </a:r>
              <a:endPara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pic>
          <p:nvPicPr>
            <p:cNvPr id="745" name="Google Shape;745;p3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204663" y="2098294"/>
              <a:ext cx="731520" cy="731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6" name="Google Shape;746;p3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05438" y="2098294"/>
              <a:ext cx="731520" cy="731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7" name="Google Shape;747;p37"/>
          <p:cNvSpPr/>
          <p:nvPr/>
        </p:nvSpPr>
        <p:spPr>
          <a:xfrm>
            <a:off x="4956848" y="2281206"/>
            <a:ext cx="731400" cy="365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AND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48" name="Google Shape;748;p37"/>
          <p:cNvSpPr/>
          <p:nvPr/>
        </p:nvSpPr>
        <p:spPr>
          <a:xfrm>
            <a:off x="3580755" y="1519206"/>
            <a:ext cx="731400" cy="365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2/3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749" name="Google Shape;749;p37"/>
          <p:cNvCxnSpPr>
            <a:stCxn id="732" idx="2"/>
            <a:endCxn id="748" idx="0"/>
          </p:cNvCxnSpPr>
          <p:nvPr/>
        </p:nvCxnSpPr>
        <p:spPr>
          <a:xfrm>
            <a:off x="3946463" y="1305806"/>
            <a:ext cx="0" cy="213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0" name="Google Shape;750;p37"/>
          <p:cNvCxnSpPr>
            <a:stCxn id="748" idx="2"/>
            <a:endCxn id="746" idx="0"/>
          </p:cNvCxnSpPr>
          <p:nvPr/>
        </p:nvCxnSpPr>
        <p:spPr>
          <a:xfrm rot="5400000">
            <a:off x="3652155" y="1803906"/>
            <a:ext cx="213300" cy="375300"/>
          </a:xfrm>
          <a:prstGeom prst="bentConnector3">
            <a:avLst>
              <a:gd fmla="val 50021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1" name="Google Shape;751;p37"/>
          <p:cNvCxnSpPr>
            <a:stCxn id="748" idx="2"/>
            <a:endCxn id="747" idx="0"/>
          </p:cNvCxnSpPr>
          <p:nvPr/>
        </p:nvCxnSpPr>
        <p:spPr>
          <a:xfrm flipH="1" rot="-5400000">
            <a:off x="4436355" y="1395006"/>
            <a:ext cx="396300" cy="1376100"/>
          </a:xfrm>
          <a:prstGeom prst="bentConnector3">
            <a:avLst>
              <a:gd fmla="val 27435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2" name="Google Shape;752;p37"/>
          <p:cNvCxnSpPr>
            <a:stCxn id="748" idx="2"/>
            <a:endCxn id="745" idx="0"/>
          </p:cNvCxnSpPr>
          <p:nvPr/>
        </p:nvCxnSpPr>
        <p:spPr>
          <a:xfrm rot="5400000">
            <a:off x="3151755" y="1303506"/>
            <a:ext cx="213300" cy="1376100"/>
          </a:xfrm>
          <a:prstGeom prst="bentConnector3">
            <a:avLst>
              <a:gd fmla="val 50021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3" name="Google Shape;753;p37"/>
          <p:cNvCxnSpPr>
            <a:stCxn id="747" idx="2"/>
            <a:endCxn id="741" idx="0"/>
          </p:cNvCxnSpPr>
          <p:nvPr/>
        </p:nvCxnSpPr>
        <p:spPr>
          <a:xfrm flipH="1" rot="-5400000">
            <a:off x="5499698" y="2469756"/>
            <a:ext cx="396300" cy="750600"/>
          </a:xfrm>
          <a:prstGeom prst="bentConnector3">
            <a:avLst>
              <a:gd fmla="val 25725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4" name="Google Shape;754;p37"/>
          <p:cNvCxnSpPr>
            <a:stCxn id="747" idx="2"/>
            <a:endCxn id="740" idx="0"/>
          </p:cNvCxnSpPr>
          <p:nvPr/>
        </p:nvCxnSpPr>
        <p:spPr>
          <a:xfrm rot="5400000">
            <a:off x="4840598" y="2378256"/>
            <a:ext cx="213300" cy="750600"/>
          </a:xfrm>
          <a:prstGeom prst="bentConnector3">
            <a:avLst>
              <a:gd fmla="val 50021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5" name="Google Shape;755;p37"/>
          <p:cNvCxnSpPr>
            <a:stCxn id="741" idx="2"/>
            <a:endCxn id="738" idx="0"/>
          </p:cNvCxnSpPr>
          <p:nvPr/>
        </p:nvCxnSpPr>
        <p:spPr>
          <a:xfrm flipH="1" rot="-5400000">
            <a:off x="6216713" y="3265356"/>
            <a:ext cx="213300" cy="500400"/>
          </a:xfrm>
          <a:prstGeom prst="bentConnector3">
            <a:avLst>
              <a:gd fmla="val 50021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6" name="Google Shape;756;p37"/>
          <p:cNvCxnSpPr>
            <a:stCxn id="741" idx="2"/>
            <a:endCxn id="735" idx="0"/>
          </p:cNvCxnSpPr>
          <p:nvPr/>
        </p:nvCxnSpPr>
        <p:spPr>
          <a:xfrm rot="5400000">
            <a:off x="5716313" y="3265356"/>
            <a:ext cx="213300" cy="500400"/>
          </a:xfrm>
          <a:prstGeom prst="bentConnector3">
            <a:avLst>
              <a:gd fmla="val 50021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57" name="Google Shape;757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37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8"/>
          <p:cNvSpPr txBox="1"/>
          <p:nvPr/>
        </p:nvSpPr>
        <p:spPr>
          <a:xfrm>
            <a:off x="525000" y="381625"/>
            <a:ext cx="80940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Performance</a:t>
            </a:r>
            <a:endParaRPr b="1" sz="36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64" name="Google Shape;764;p38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765" name="Google Shape;76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38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767" name="Google Shape;76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175" y="1320875"/>
            <a:ext cx="3569368" cy="278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8365" y="1320875"/>
            <a:ext cx="4170634" cy="278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9"/>
          <p:cNvSpPr txBox="1"/>
          <p:nvPr/>
        </p:nvSpPr>
        <p:spPr>
          <a:xfrm>
            <a:off x="677400" y="153025"/>
            <a:ext cx="80940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mfkdf.com</a:t>
            </a:r>
            <a:endParaRPr b="1" sz="36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74" name="Google Shape;774;p39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775" name="Google Shape;77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39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777" name="Google Shape;77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650" y="803725"/>
            <a:ext cx="7618800" cy="371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39"/>
          <p:cNvSpPr txBox="1"/>
          <p:nvPr/>
        </p:nvSpPr>
        <p:spPr>
          <a:xfrm>
            <a:off x="3039600" y="153025"/>
            <a:ext cx="80940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← pbkdf2</a:t>
            </a:r>
            <a:r>
              <a:rPr b="1" lang="en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.com</a:t>
            </a:r>
            <a:endParaRPr b="1" sz="36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0"/>
          <p:cNvSpPr txBox="1"/>
          <p:nvPr/>
        </p:nvSpPr>
        <p:spPr>
          <a:xfrm>
            <a:off x="525000" y="381625"/>
            <a:ext cx="80940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Centralized &amp; Decentralized Demos</a:t>
            </a:r>
            <a:endParaRPr b="1" sz="36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84" name="Google Shape;784;p40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785" name="Google Shape;78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40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787" name="Google Shape;78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9627" y="1299400"/>
            <a:ext cx="3902399" cy="237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950" y="1299400"/>
            <a:ext cx="3694573" cy="2372021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40"/>
          <p:cNvSpPr txBox="1"/>
          <p:nvPr/>
        </p:nvSpPr>
        <p:spPr>
          <a:xfrm>
            <a:off x="615338" y="3671425"/>
            <a:ext cx="3787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https://demo.mfkdf.com</a:t>
            </a:r>
            <a:endParaRPr sz="2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90" name="Google Shape;790;p40"/>
          <p:cNvSpPr txBox="1"/>
          <p:nvPr/>
        </p:nvSpPr>
        <p:spPr>
          <a:xfrm>
            <a:off x="4636913" y="3671425"/>
            <a:ext cx="3787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https://wallet.mfkdf.com</a:t>
            </a:r>
            <a:endParaRPr sz="2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Google Shape;79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3884" y="1137106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41"/>
          <p:cNvSpPr txBox="1"/>
          <p:nvPr/>
        </p:nvSpPr>
        <p:spPr>
          <a:xfrm flipH="1">
            <a:off x="5140394" y="1868619"/>
            <a:ext cx="107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97" name="Google Shape;797;p41"/>
          <p:cNvSpPr txBox="1"/>
          <p:nvPr/>
        </p:nvSpPr>
        <p:spPr>
          <a:xfrm flipH="1">
            <a:off x="6141194" y="3606194"/>
            <a:ext cx="107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Code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798" name="Google Shape;79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4694" y="2874681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41"/>
          <p:cNvSpPr txBox="1"/>
          <p:nvPr/>
        </p:nvSpPr>
        <p:spPr>
          <a:xfrm flipH="1">
            <a:off x="4139619" y="3606194"/>
            <a:ext cx="107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Password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00" name="Google Shape;800;p41"/>
          <p:cNvSpPr txBox="1"/>
          <p:nvPr/>
        </p:nvSpPr>
        <p:spPr>
          <a:xfrm flipH="1">
            <a:off x="5140394" y="3606194"/>
            <a:ext cx="107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YubiKey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801" name="Google Shape;801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3106" y="2874681"/>
            <a:ext cx="731520" cy="731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2" name="Google Shape;802;p41"/>
          <p:cNvCxnSpPr>
            <a:stCxn id="796" idx="2"/>
            <a:endCxn id="803" idx="0"/>
          </p:cNvCxnSpPr>
          <p:nvPr/>
        </p:nvCxnSpPr>
        <p:spPr>
          <a:xfrm flipH="1" rot="-5400000">
            <a:off x="5376944" y="2571519"/>
            <a:ext cx="606000" cy="600"/>
          </a:xfrm>
          <a:prstGeom prst="bentConnector3">
            <a:avLst>
              <a:gd fmla="val 49989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04" name="Google Shape;804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41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803" name="Google Shape;803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13894" y="2874681"/>
            <a:ext cx="731520" cy="731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6" name="Google Shape;806;p41"/>
          <p:cNvCxnSpPr>
            <a:stCxn id="796" idx="2"/>
            <a:endCxn id="798" idx="0"/>
          </p:cNvCxnSpPr>
          <p:nvPr/>
        </p:nvCxnSpPr>
        <p:spPr>
          <a:xfrm flipH="1" rot="-5400000">
            <a:off x="5877044" y="2071419"/>
            <a:ext cx="606000" cy="1000800"/>
          </a:xfrm>
          <a:prstGeom prst="bentConnector3">
            <a:avLst>
              <a:gd fmla="val 49989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7" name="Google Shape;807;p41"/>
          <p:cNvCxnSpPr>
            <a:stCxn id="796" idx="2"/>
            <a:endCxn id="801" idx="0"/>
          </p:cNvCxnSpPr>
          <p:nvPr/>
        </p:nvCxnSpPr>
        <p:spPr>
          <a:xfrm rot="5400000">
            <a:off x="4876244" y="2071419"/>
            <a:ext cx="606000" cy="1000800"/>
          </a:xfrm>
          <a:prstGeom prst="bentConnector3">
            <a:avLst>
              <a:gd fmla="val 49989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8" name="Google Shape;808;p41"/>
          <p:cNvSpPr/>
          <p:nvPr/>
        </p:nvSpPr>
        <p:spPr>
          <a:xfrm>
            <a:off x="4079456" y="971550"/>
            <a:ext cx="3200400" cy="3200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41"/>
          <p:cNvSpPr txBox="1"/>
          <p:nvPr/>
        </p:nvSpPr>
        <p:spPr>
          <a:xfrm flipH="1">
            <a:off x="7279844" y="2371644"/>
            <a:ext cx="107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 Policy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810" name="Google Shape;810;p41"/>
          <p:cNvCxnSpPr>
            <a:stCxn id="811" idx="3"/>
            <a:endCxn id="808" idx="1"/>
          </p:cNvCxnSpPr>
          <p:nvPr/>
        </p:nvCxnSpPr>
        <p:spPr>
          <a:xfrm>
            <a:off x="3042956" y="2571750"/>
            <a:ext cx="10365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med" w="med" type="triangle"/>
            <a:tailEnd len="med" w="med" type="none"/>
          </a:ln>
        </p:spPr>
      </p:cxnSp>
      <p:pic>
        <p:nvPicPr>
          <p:cNvPr id="812" name="Google Shape;812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54788" y="2114625"/>
            <a:ext cx="78827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41"/>
          <p:cNvSpPr txBox="1"/>
          <p:nvPr/>
        </p:nvSpPr>
        <p:spPr>
          <a:xfrm flipH="1">
            <a:off x="2109681" y="3029019"/>
            <a:ext cx="107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IPFS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bafk...vx3u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814" name="Google Shape;814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30763" y="2114625"/>
            <a:ext cx="78827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41"/>
          <p:cNvSpPr txBox="1"/>
          <p:nvPr/>
        </p:nvSpPr>
        <p:spPr>
          <a:xfrm flipH="1">
            <a:off x="785656" y="3029019"/>
            <a:ext cx="107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IPNS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eigb...oaw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816" name="Google Shape;816;p41"/>
          <p:cNvCxnSpPr>
            <a:stCxn id="812" idx="1"/>
            <a:endCxn id="814" idx="3"/>
          </p:cNvCxnSpPr>
          <p:nvPr/>
        </p:nvCxnSpPr>
        <p:spPr>
          <a:xfrm rot="10800000">
            <a:off x="1718988" y="2571825"/>
            <a:ext cx="535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med" w="med" type="triangle"/>
            <a:tailEnd len="med" w="med" type="none"/>
          </a:ln>
        </p:spPr>
      </p:cxnSp>
      <p:pic>
        <p:nvPicPr>
          <p:cNvPr id="817" name="Google Shape;817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63125" y="971550"/>
            <a:ext cx="73152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4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03225" y="971550"/>
            <a:ext cx="731521" cy="7315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9" name="Google Shape;819;p41"/>
          <p:cNvCxnSpPr>
            <a:stCxn id="812" idx="0"/>
            <a:endCxn id="818" idx="2"/>
          </p:cNvCxnSpPr>
          <p:nvPr/>
        </p:nvCxnSpPr>
        <p:spPr>
          <a:xfrm rot="10800000">
            <a:off x="2269125" y="1703025"/>
            <a:ext cx="379800" cy="411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med" w="med" type="triangle"/>
            <a:tailEnd len="med" w="med" type="none"/>
          </a:ln>
        </p:spPr>
      </p:cxnSp>
      <p:cxnSp>
        <p:nvCxnSpPr>
          <p:cNvPr id="820" name="Google Shape;820;p41"/>
          <p:cNvCxnSpPr>
            <a:stCxn id="812" idx="0"/>
            <a:endCxn id="817" idx="2"/>
          </p:cNvCxnSpPr>
          <p:nvPr/>
        </p:nvCxnSpPr>
        <p:spPr>
          <a:xfrm flipH="1" rot="10800000">
            <a:off x="2648925" y="1703025"/>
            <a:ext cx="380100" cy="411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23793" y="941097"/>
            <a:ext cx="5393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Acknowledgments</a:t>
            </a:r>
            <a:endParaRPr b="1" sz="2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475" y="1782763"/>
            <a:ext cx="1828798" cy="182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3100" y="1782763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55725" y="1782763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08350" y="1782763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" name="Google Shape;82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42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27" name="Google Shape;827;p42"/>
          <p:cNvSpPr txBox="1"/>
          <p:nvPr/>
        </p:nvSpPr>
        <p:spPr>
          <a:xfrm flipH="1">
            <a:off x="1554750" y="11710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Custodial Wallet</a:t>
            </a:r>
            <a:endParaRPr b="1" u="sng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28" name="Google Shape;828;p42"/>
          <p:cNvSpPr txBox="1"/>
          <p:nvPr/>
        </p:nvSpPr>
        <p:spPr>
          <a:xfrm flipH="1">
            <a:off x="3566250" y="11710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Non-custodial Wallet</a:t>
            </a:r>
            <a:endParaRPr b="1" u="sng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29" name="Google Shape;829;p42"/>
          <p:cNvSpPr txBox="1"/>
          <p:nvPr/>
        </p:nvSpPr>
        <p:spPr>
          <a:xfrm flipH="1">
            <a:off x="5577750" y="11710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 Wallet</a:t>
            </a:r>
            <a:endParaRPr b="1" u="sng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30" name="Google Shape;830;p42"/>
          <p:cNvSpPr txBox="1"/>
          <p:nvPr/>
        </p:nvSpPr>
        <p:spPr>
          <a:xfrm flipH="1">
            <a:off x="1554750" y="15712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CFF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✔ Portability</a:t>
            </a:r>
            <a:endParaRPr>
              <a:solidFill>
                <a:srgbClr val="4CFF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31" name="Google Shape;831;p42"/>
          <p:cNvSpPr txBox="1"/>
          <p:nvPr/>
        </p:nvSpPr>
        <p:spPr>
          <a:xfrm flipH="1">
            <a:off x="1554750" y="19714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CFF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✔ Recoverability</a:t>
            </a:r>
            <a:endParaRPr>
              <a:solidFill>
                <a:srgbClr val="4CFF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32" name="Google Shape;832;p42"/>
          <p:cNvSpPr txBox="1"/>
          <p:nvPr/>
        </p:nvSpPr>
        <p:spPr>
          <a:xfrm flipH="1">
            <a:off x="1554750" y="23716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CFF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✔ MFA</a:t>
            </a:r>
            <a:endParaRPr>
              <a:solidFill>
                <a:srgbClr val="4CFF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33" name="Google Shape;833;p42"/>
          <p:cNvSpPr txBox="1"/>
          <p:nvPr/>
        </p:nvSpPr>
        <p:spPr>
          <a:xfrm flipH="1">
            <a:off x="1554750" y="27718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CFF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✔ Common Factors</a:t>
            </a:r>
            <a:endParaRPr>
              <a:solidFill>
                <a:srgbClr val="4CFF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34" name="Google Shape;834;p42"/>
          <p:cNvSpPr txBox="1"/>
          <p:nvPr/>
        </p:nvSpPr>
        <p:spPr>
          <a:xfrm flipH="1">
            <a:off x="1554750" y="31720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CCCC"/>
                </a:solidFill>
                <a:latin typeface="IBM Plex Sans"/>
                <a:ea typeface="IBM Plex Sans"/>
                <a:cs typeface="IBM Plex Sans"/>
                <a:sym typeface="IBM Plex Sans"/>
              </a:rPr>
              <a:t>✘ Decentralized</a:t>
            </a:r>
            <a:endParaRPr>
              <a:solidFill>
                <a:srgbClr val="F4CCC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35" name="Google Shape;835;p42"/>
          <p:cNvSpPr txBox="1"/>
          <p:nvPr/>
        </p:nvSpPr>
        <p:spPr>
          <a:xfrm flipH="1">
            <a:off x="1554750" y="35722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CCCC"/>
                </a:solidFill>
                <a:latin typeface="IBM Plex Sans"/>
                <a:ea typeface="IBM Plex Sans"/>
                <a:cs typeface="IBM Plex Sans"/>
                <a:sym typeface="IBM Plex Sans"/>
              </a:rPr>
              <a:t>✘ Trustless</a:t>
            </a:r>
            <a:endParaRPr>
              <a:solidFill>
                <a:srgbClr val="F4CCC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36" name="Google Shape;836;p42"/>
          <p:cNvSpPr txBox="1"/>
          <p:nvPr/>
        </p:nvSpPr>
        <p:spPr>
          <a:xfrm flipH="1">
            <a:off x="3566250" y="15712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CCCC"/>
                </a:solidFill>
                <a:latin typeface="IBM Plex Sans"/>
                <a:ea typeface="IBM Plex Sans"/>
                <a:cs typeface="IBM Plex Sans"/>
                <a:sym typeface="IBM Plex Sans"/>
              </a:rPr>
              <a:t>✘ Portability</a:t>
            </a:r>
            <a:endParaRPr>
              <a:solidFill>
                <a:srgbClr val="F4CCC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37" name="Google Shape;837;p42"/>
          <p:cNvSpPr txBox="1"/>
          <p:nvPr/>
        </p:nvSpPr>
        <p:spPr>
          <a:xfrm flipH="1">
            <a:off x="3566250" y="19714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CCCC"/>
                </a:solidFill>
                <a:latin typeface="IBM Plex Sans"/>
                <a:ea typeface="IBM Plex Sans"/>
                <a:cs typeface="IBM Plex Sans"/>
                <a:sym typeface="IBM Plex Sans"/>
              </a:rPr>
              <a:t>✘ Recoverability</a:t>
            </a:r>
            <a:endParaRPr>
              <a:solidFill>
                <a:srgbClr val="F4CCC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38" name="Google Shape;838;p42"/>
          <p:cNvSpPr txBox="1"/>
          <p:nvPr/>
        </p:nvSpPr>
        <p:spPr>
          <a:xfrm flipH="1">
            <a:off x="3566250" y="23716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CCCC"/>
                </a:solidFill>
                <a:latin typeface="IBM Plex Sans"/>
                <a:ea typeface="IBM Plex Sans"/>
                <a:cs typeface="IBM Plex Sans"/>
                <a:sym typeface="IBM Plex Sans"/>
              </a:rPr>
              <a:t>✘ MFA</a:t>
            </a:r>
            <a:endParaRPr>
              <a:solidFill>
                <a:srgbClr val="F4CCC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39" name="Google Shape;839;p42"/>
          <p:cNvSpPr txBox="1"/>
          <p:nvPr/>
        </p:nvSpPr>
        <p:spPr>
          <a:xfrm flipH="1">
            <a:off x="3566250" y="27718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CCCC"/>
                </a:solidFill>
                <a:latin typeface="IBM Plex Sans"/>
                <a:ea typeface="IBM Plex Sans"/>
                <a:cs typeface="IBM Plex Sans"/>
                <a:sym typeface="IBM Plex Sans"/>
              </a:rPr>
              <a:t>✘ Common Factors</a:t>
            </a:r>
            <a:endParaRPr>
              <a:solidFill>
                <a:srgbClr val="F4CCC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40" name="Google Shape;840;p42"/>
          <p:cNvSpPr txBox="1"/>
          <p:nvPr/>
        </p:nvSpPr>
        <p:spPr>
          <a:xfrm flipH="1">
            <a:off x="3566250" y="31720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CFF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✔ Decentralized</a:t>
            </a:r>
            <a:endParaRPr>
              <a:solidFill>
                <a:srgbClr val="4CFF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41" name="Google Shape;841;p42"/>
          <p:cNvSpPr txBox="1"/>
          <p:nvPr/>
        </p:nvSpPr>
        <p:spPr>
          <a:xfrm flipH="1">
            <a:off x="3566250" y="35722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CFF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✔ Trustless</a:t>
            </a:r>
            <a:endParaRPr>
              <a:solidFill>
                <a:srgbClr val="4CFF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42" name="Google Shape;842;p42"/>
          <p:cNvSpPr txBox="1"/>
          <p:nvPr/>
        </p:nvSpPr>
        <p:spPr>
          <a:xfrm flipH="1">
            <a:off x="5577750" y="15712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CFF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✔ Portability</a:t>
            </a:r>
            <a:endParaRPr>
              <a:solidFill>
                <a:srgbClr val="4CFF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43" name="Google Shape;843;p42"/>
          <p:cNvSpPr txBox="1"/>
          <p:nvPr/>
        </p:nvSpPr>
        <p:spPr>
          <a:xfrm flipH="1">
            <a:off x="5577750" y="19714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CFF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✔ Recoverability</a:t>
            </a:r>
            <a:endParaRPr>
              <a:solidFill>
                <a:srgbClr val="4CFF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44" name="Google Shape;844;p42"/>
          <p:cNvSpPr txBox="1"/>
          <p:nvPr/>
        </p:nvSpPr>
        <p:spPr>
          <a:xfrm flipH="1">
            <a:off x="5577750" y="23716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CFF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✔ MFA</a:t>
            </a:r>
            <a:endParaRPr>
              <a:solidFill>
                <a:srgbClr val="4CFF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45" name="Google Shape;845;p42"/>
          <p:cNvSpPr txBox="1"/>
          <p:nvPr/>
        </p:nvSpPr>
        <p:spPr>
          <a:xfrm flipH="1">
            <a:off x="5577750" y="27718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CFF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✔ Common Factors</a:t>
            </a:r>
            <a:endParaRPr>
              <a:solidFill>
                <a:srgbClr val="4CFF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46" name="Google Shape;846;p42"/>
          <p:cNvSpPr txBox="1"/>
          <p:nvPr/>
        </p:nvSpPr>
        <p:spPr>
          <a:xfrm flipH="1">
            <a:off x="5577750" y="31720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CFF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✔ Decentralized</a:t>
            </a:r>
            <a:endParaRPr>
              <a:solidFill>
                <a:srgbClr val="4CFF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47" name="Google Shape;847;p42"/>
          <p:cNvSpPr txBox="1"/>
          <p:nvPr/>
        </p:nvSpPr>
        <p:spPr>
          <a:xfrm flipH="1">
            <a:off x="5577750" y="3572250"/>
            <a:ext cx="2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CFF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✔ Trustless</a:t>
            </a:r>
            <a:endParaRPr>
              <a:solidFill>
                <a:srgbClr val="4CFF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43"/>
          <p:cNvSpPr txBox="1"/>
          <p:nvPr/>
        </p:nvSpPr>
        <p:spPr>
          <a:xfrm>
            <a:off x="525000" y="991225"/>
            <a:ext cx="80940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PBKDF2 is also used in…</a:t>
            </a:r>
            <a:endParaRPr b="1" sz="36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53" name="Google Shape;853;p43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854" name="Google Shape;85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43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856" name="Google Shape;856;p43"/>
          <p:cNvPicPr preferRelativeResize="0"/>
          <p:nvPr/>
        </p:nvPicPr>
        <p:blipFill rotWithShape="1">
          <a:blip r:embed="rId5">
            <a:alphaModFix/>
          </a:blip>
          <a:srcRect b="0" l="36447" r="36162" t="0"/>
          <a:stretch/>
        </p:blipFill>
        <p:spPr>
          <a:xfrm>
            <a:off x="615225" y="2021700"/>
            <a:ext cx="1803632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43"/>
          <p:cNvPicPr preferRelativeResize="0"/>
          <p:nvPr/>
        </p:nvPicPr>
        <p:blipFill rotWithShape="1">
          <a:blip r:embed="rId6">
            <a:alphaModFix/>
          </a:blip>
          <a:srcRect b="0" l="35533" r="35811" t="0"/>
          <a:stretch/>
        </p:blipFill>
        <p:spPr>
          <a:xfrm>
            <a:off x="2418850" y="2021713"/>
            <a:ext cx="188975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16498" y="2067450"/>
            <a:ext cx="1737360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66433" y="2067425"/>
            <a:ext cx="1737361" cy="1737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4"/>
          <p:cNvSpPr txBox="1"/>
          <p:nvPr/>
        </p:nvSpPr>
        <p:spPr>
          <a:xfrm>
            <a:off x="292076" y="76825"/>
            <a:ext cx="60291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 Summary</a:t>
            </a:r>
            <a:endParaRPr b="1" sz="36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65" name="Google Shape;865;p44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866" name="Google Shape;86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3618" y="278441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44"/>
          <p:cNvSpPr txBox="1"/>
          <p:nvPr/>
        </p:nvSpPr>
        <p:spPr>
          <a:xfrm>
            <a:off x="7851221" y="261191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868" name="Google Shape;868;p44"/>
          <p:cNvGrpSpPr/>
          <p:nvPr/>
        </p:nvGrpSpPr>
        <p:grpSpPr>
          <a:xfrm>
            <a:off x="413075" y="826175"/>
            <a:ext cx="1875000" cy="2486400"/>
            <a:chOff x="413075" y="978575"/>
            <a:chExt cx="1875000" cy="2486400"/>
          </a:xfrm>
        </p:grpSpPr>
        <p:sp>
          <p:nvSpPr>
            <p:cNvPr id="869" name="Google Shape;869;p44"/>
            <p:cNvSpPr/>
            <p:nvPr/>
          </p:nvSpPr>
          <p:spPr>
            <a:xfrm>
              <a:off x="413075" y="978575"/>
              <a:ext cx="1875000" cy="2486400"/>
            </a:xfrm>
            <a:prstGeom prst="roundRect">
              <a:avLst>
                <a:gd fmla="val 6872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70" name="Google Shape;870;p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6200" y="1501826"/>
              <a:ext cx="1556074" cy="1838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1" name="Google Shape;871;p44"/>
            <p:cNvSpPr txBox="1"/>
            <p:nvPr/>
          </p:nvSpPr>
          <p:spPr>
            <a:xfrm>
              <a:off x="413075" y="978575"/>
              <a:ext cx="1875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USABILITY &amp;</a:t>
              </a:r>
              <a:r>
                <a:rPr lang="en" sz="1200"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 FACTOR </a:t>
              </a:r>
              <a:r>
                <a:rPr lang="en" sz="1200"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COMPATIBILITY</a:t>
              </a:r>
              <a:endParaRPr sz="1200">
                <a:latin typeface="IBM Plex Sans SemiBold"/>
                <a:ea typeface="IBM Plex Sans SemiBold"/>
                <a:cs typeface="IBM Plex Sans SemiBold"/>
                <a:sym typeface="IBM Plex Sans SemiBold"/>
              </a:endParaRPr>
            </a:p>
          </p:txBody>
        </p:sp>
      </p:grpSp>
      <p:grpSp>
        <p:nvGrpSpPr>
          <p:cNvPr id="872" name="Google Shape;872;p44"/>
          <p:cNvGrpSpPr/>
          <p:nvPr/>
        </p:nvGrpSpPr>
        <p:grpSpPr>
          <a:xfrm>
            <a:off x="2500550" y="826175"/>
            <a:ext cx="1875000" cy="2486400"/>
            <a:chOff x="2500550" y="978575"/>
            <a:chExt cx="1875000" cy="2486400"/>
          </a:xfrm>
        </p:grpSpPr>
        <p:sp>
          <p:nvSpPr>
            <p:cNvPr id="873" name="Google Shape;873;p44"/>
            <p:cNvSpPr/>
            <p:nvPr/>
          </p:nvSpPr>
          <p:spPr>
            <a:xfrm>
              <a:off x="2500550" y="978575"/>
              <a:ext cx="1875000" cy="2486400"/>
            </a:xfrm>
            <a:prstGeom prst="roundRect">
              <a:avLst>
                <a:gd fmla="val 6872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4"/>
            <p:cNvSpPr txBox="1"/>
            <p:nvPr/>
          </p:nvSpPr>
          <p:spPr>
            <a:xfrm>
              <a:off x="2500550" y="978575"/>
              <a:ext cx="1875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EXPONENTIAL SECURITY</a:t>
              </a:r>
              <a:endParaRPr sz="1200">
                <a:latin typeface="IBM Plex Sans SemiBold"/>
                <a:ea typeface="IBM Plex Sans SemiBold"/>
                <a:cs typeface="IBM Plex Sans SemiBold"/>
                <a:sym typeface="IBM Plex Sans SemiBold"/>
              </a:endParaRPr>
            </a:p>
          </p:txBody>
        </p:sp>
        <p:pic>
          <p:nvPicPr>
            <p:cNvPr id="875" name="Google Shape;875;p4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60013" y="1507100"/>
              <a:ext cx="1556076" cy="18283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6" name="Google Shape;876;p44"/>
          <p:cNvGrpSpPr/>
          <p:nvPr/>
        </p:nvGrpSpPr>
        <p:grpSpPr>
          <a:xfrm>
            <a:off x="4588025" y="826175"/>
            <a:ext cx="1875000" cy="2486400"/>
            <a:chOff x="4588025" y="978575"/>
            <a:chExt cx="1875000" cy="2486400"/>
          </a:xfrm>
        </p:grpSpPr>
        <p:sp>
          <p:nvSpPr>
            <p:cNvPr id="877" name="Google Shape;877;p44"/>
            <p:cNvSpPr/>
            <p:nvPr/>
          </p:nvSpPr>
          <p:spPr>
            <a:xfrm>
              <a:off x="4588025" y="978575"/>
              <a:ext cx="1875000" cy="2486400"/>
            </a:xfrm>
            <a:prstGeom prst="roundRect">
              <a:avLst>
                <a:gd fmla="val 6872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4"/>
            <p:cNvSpPr txBox="1"/>
            <p:nvPr/>
          </p:nvSpPr>
          <p:spPr>
            <a:xfrm>
              <a:off x="4588025" y="978575"/>
              <a:ext cx="1875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CLIENT-SIDE RECOVERY</a:t>
              </a:r>
              <a:endParaRPr sz="1200">
                <a:latin typeface="IBM Plex Sans SemiBold"/>
                <a:ea typeface="IBM Plex Sans SemiBold"/>
                <a:cs typeface="IBM Plex Sans SemiBold"/>
                <a:sym typeface="IBM Plex Sans SemiBold"/>
              </a:endParaRPr>
            </a:p>
          </p:txBody>
        </p:sp>
        <p:pic>
          <p:nvPicPr>
            <p:cNvPr id="879" name="Google Shape;879;p4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885413" y="1507100"/>
              <a:ext cx="1280225" cy="18283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0" name="Google Shape;880;p44"/>
          <p:cNvGrpSpPr/>
          <p:nvPr/>
        </p:nvGrpSpPr>
        <p:grpSpPr>
          <a:xfrm>
            <a:off x="6675500" y="826175"/>
            <a:ext cx="1875000" cy="2486400"/>
            <a:chOff x="6675500" y="978575"/>
            <a:chExt cx="1875000" cy="2486400"/>
          </a:xfrm>
        </p:grpSpPr>
        <p:sp>
          <p:nvSpPr>
            <p:cNvPr id="881" name="Google Shape;881;p44"/>
            <p:cNvSpPr/>
            <p:nvPr/>
          </p:nvSpPr>
          <p:spPr>
            <a:xfrm>
              <a:off x="6675500" y="978575"/>
              <a:ext cx="1875000" cy="2486400"/>
            </a:xfrm>
            <a:prstGeom prst="roundRect">
              <a:avLst>
                <a:gd fmla="val 6872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4"/>
            <p:cNvSpPr txBox="1"/>
            <p:nvPr/>
          </p:nvSpPr>
          <p:spPr>
            <a:xfrm>
              <a:off x="6675500" y="978575"/>
              <a:ext cx="1875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POLICY</a:t>
              </a:r>
              <a:br>
                <a:rPr lang="en" sz="1200"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</a:br>
              <a:r>
                <a:rPr lang="en" sz="1200"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ENFORCEMENT</a:t>
              </a:r>
              <a:endParaRPr sz="1200">
                <a:latin typeface="IBM Plex Sans SemiBold"/>
                <a:ea typeface="IBM Plex Sans SemiBold"/>
                <a:cs typeface="IBM Plex Sans SemiBold"/>
                <a:sym typeface="IBM Plex Sans SemiBold"/>
              </a:endParaRPr>
            </a:p>
          </p:txBody>
        </p:sp>
        <p:pic>
          <p:nvPicPr>
            <p:cNvPr id="883" name="Google Shape;883;p4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790512" y="1619575"/>
              <a:ext cx="1644974" cy="16449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4" name="Google Shape;884;p44"/>
          <p:cNvGrpSpPr/>
          <p:nvPr/>
        </p:nvGrpSpPr>
        <p:grpSpPr>
          <a:xfrm>
            <a:off x="4588025" y="3487425"/>
            <a:ext cx="3968700" cy="1535700"/>
            <a:chOff x="4588025" y="3487425"/>
            <a:chExt cx="3968700" cy="1535700"/>
          </a:xfrm>
        </p:grpSpPr>
        <p:sp>
          <p:nvSpPr>
            <p:cNvPr id="885" name="Google Shape;885;p44"/>
            <p:cNvSpPr/>
            <p:nvPr/>
          </p:nvSpPr>
          <p:spPr>
            <a:xfrm>
              <a:off x="4588025" y="3487425"/>
              <a:ext cx="3968700" cy="1535700"/>
            </a:xfrm>
            <a:prstGeom prst="roundRect">
              <a:avLst>
                <a:gd fmla="val 6872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4"/>
            <p:cNvSpPr txBox="1"/>
            <p:nvPr/>
          </p:nvSpPr>
          <p:spPr>
            <a:xfrm>
              <a:off x="4588025" y="3487425"/>
              <a:ext cx="3968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NEW &amp; EXISTING APPLICATIONS</a:t>
              </a:r>
              <a:endParaRPr sz="1200">
                <a:latin typeface="IBM Plex Sans SemiBold"/>
                <a:ea typeface="IBM Plex Sans SemiBold"/>
                <a:cs typeface="IBM Plex Sans SemiBold"/>
                <a:sym typeface="IBM Plex Sans SemiBold"/>
              </a:endParaRPr>
            </a:p>
          </p:txBody>
        </p:sp>
        <p:pic>
          <p:nvPicPr>
            <p:cNvPr id="887" name="Google Shape;887;p4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636802" y="3856725"/>
              <a:ext cx="1731171" cy="104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8" name="Google Shape;888;p4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898850" y="3856725"/>
              <a:ext cx="1638978" cy="10461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9" name="Google Shape;889;p44"/>
          <p:cNvGrpSpPr/>
          <p:nvPr/>
        </p:nvGrpSpPr>
        <p:grpSpPr>
          <a:xfrm>
            <a:off x="413075" y="3487425"/>
            <a:ext cx="3968700" cy="1535700"/>
            <a:chOff x="413075" y="3487425"/>
            <a:chExt cx="3968700" cy="1535700"/>
          </a:xfrm>
        </p:grpSpPr>
        <p:sp>
          <p:nvSpPr>
            <p:cNvPr id="890" name="Google Shape;890;p44"/>
            <p:cNvSpPr/>
            <p:nvPr/>
          </p:nvSpPr>
          <p:spPr>
            <a:xfrm>
              <a:off x="413075" y="3487425"/>
              <a:ext cx="3968700" cy="1535700"/>
            </a:xfrm>
            <a:prstGeom prst="roundRect">
              <a:avLst>
                <a:gd fmla="val 6872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4"/>
            <p:cNvSpPr txBox="1"/>
            <p:nvPr/>
          </p:nvSpPr>
          <p:spPr>
            <a:xfrm>
              <a:off x="413075" y="3487425"/>
              <a:ext cx="3968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HIGHLY PERFORMANT</a:t>
              </a:r>
              <a:endParaRPr sz="1200">
                <a:latin typeface="IBM Plex Sans SemiBold"/>
                <a:ea typeface="IBM Plex Sans SemiBold"/>
                <a:cs typeface="IBM Plex Sans SemiBold"/>
                <a:sym typeface="IBM Plex Sans SemiBold"/>
              </a:endParaRPr>
            </a:p>
          </p:txBody>
        </p:sp>
        <p:pic>
          <p:nvPicPr>
            <p:cNvPr id="892" name="Google Shape;892;p4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44075" y="3856725"/>
              <a:ext cx="1482987" cy="10627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3" name="Google Shape;893;p4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2317978" y="3856725"/>
              <a:ext cx="1732795" cy="1062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Google Shape;89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721" y="1428749"/>
            <a:ext cx="2743199" cy="2286002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45"/>
          <p:cNvSpPr txBox="1"/>
          <p:nvPr/>
        </p:nvSpPr>
        <p:spPr>
          <a:xfrm>
            <a:off x="4065056" y="3274428"/>
            <a:ext cx="4824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https://github.com/multifactor/mfkdf</a:t>
            </a:r>
            <a:endParaRPr sz="2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900" name="Google Shape;90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7667" y="3322872"/>
            <a:ext cx="497389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45"/>
          <p:cNvSpPr txBox="1"/>
          <p:nvPr/>
        </p:nvSpPr>
        <p:spPr>
          <a:xfrm>
            <a:off x="4065056" y="2185209"/>
            <a:ext cx="471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https://mfkdf.com</a:t>
            </a:r>
            <a:endParaRPr sz="2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902" name="Google Shape;902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67667" y="2233647"/>
            <a:ext cx="497389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45"/>
          <p:cNvSpPr txBox="1"/>
          <p:nvPr/>
        </p:nvSpPr>
        <p:spPr>
          <a:xfrm>
            <a:off x="3567668" y="1345872"/>
            <a:ext cx="5393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Thanks</a:t>
            </a:r>
            <a:r>
              <a:rPr b="1" lang="en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!</a:t>
            </a:r>
            <a:endParaRPr b="1" sz="36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04" name="Google Shape;904;p45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905" name="Google Shape;905;p45"/>
          <p:cNvSpPr txBox="1"/>
          <p:nvPr/>
        </p:nvSpPr>
        <p:spPr>
          <a:xfrm>
            <a:off x="4065056" y="2718609"/>
            <a:ext cx="471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https://arxiv.org/abs/2208.05586</a:t>
            </a:r>
            <a:endParaRPr sz="2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906" name="Google Shape;906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3475" y="2823988"/>
            <a:ext cx="36576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3159369" y="26378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525000" y="381625"/>
            <a:ext cx="80940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Password Management Service</a:t>
            </a:r>
            <a:endParaRPr b="1" sz="3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3398508" y="2876984"/>
            <a:ext cx="338324" cy="338325"/>
          </a:xfrm>
          <a:custGeom>
            <a:rect b="b" l="l" r="r" t="t"/>
            <a:pathLst>
              <a:path extrusionOk="0" h="9310" w="9355">
                <a:moveTo>
                  <a:pt x="7880" y="7855"/>
                </a:moveTo>
                <a:cubicBezTo>
                  <a:pt x="7681" y="7855"/>
                  <a:pt x="7516" y="7691"/>
                  <a:pt x="7516" y="7491"/>
                </a:cubicBezTo>
                <a:cubicBezTo>
                  <a:pt x="7516" y="7291"/>
                  <a:pt x="7681" y="7128"/>
                  <a:pt x="7880" y="7128"/>
                </a:cubicBezTo>
                <a:cubicBezTo>
                  <a:pt x="8081" y="7128"/>
                  <a:pt x="8244" y="7291"/>
                  <a:pt x="8244" y="7491"/>
                </a:cubicBezTo>
                <a:cubicBezTo>
                  <a:pt x="8244" y="7693"/>
                  <a:pt x="8082" y="7855"/>
                  <a:pt x="7880" y="7855"/>
                </a:cubicBezTo>
                <a:close/>
                <a:moveTo>
                  <a:pt x="9076" y="6265"/>
                </a:moveTo>
                <a:cubicBezTo>
                  <a:pt x="8919" y="5916"/>
                  <a:pt x="8569" y="5690"/>
                  <a:pt x="8181" y="5690"/>
                </a:cubicBezTo>
                <a:lnTo>
                  <a:pt x="7047" y="5690"/>
                </a:lnTo>
                <a:lnTo>
                  <a:pt x="7044" y="5690"/>
                </a:lnTo>
                <a:cubicBezTo>
                  <a:pt x="6635" y="5690"/>
                  <a:pt x="6278" y="5933"/>
                  <a:pt x="6134" y="6306"/>
                </a:cubicBezTo>
                <a:cubicBezTo>
                  <a:pt x="6116" y="6355"/>
                  <a:pt x="6094" y="6418"/>
                  <a:pt x="6068" y="6491"/>
                </a:cubicBezTo>
                <a:lnTo>
                  <a:pt x="3688" y="6491"/>
                </a:lnTo>
                <a:cubicBezTo>
                  <a:pt x="3589" y="6491"/>
                  <a:pt x="3494" y="6531"/>
                  <a:pt x="3427" y="6603"/>
                </a:cubicBezTo>
                <a:lnTo>
                  <a:pt x="2802" y="7245"/>
                </a:lnTo>
                <a:cubicBezTo>
                  <a:pt x="2664" y="7388"/>
                  <a:pt x="2665" y="7613"/>
                  <a:pt x="2803" y="7755"/>
                </a:cubicBezTo>
                <a:lnTo>
                  <a:pt x="3441" y="8402"/>
                </a:lnTo>
                <a:cubicBezTo>
                  <a:pt x="3509" y="8472"/>
                  <a:pt x="3602" y="8511"/>
                  <a:pt x="3701" y="8511"/>
                </a:cubicBezTo>
                <a:lnTo>
                  <a:pt x="4882" y="8511"/>
                </a:lnTo>
                <a:cubicBezTo>
                  <a:pt x="5083" y="8511"/>
                  <a:pt x="5246" y="8348"/>
                  <a:pt x="5246" y="8147"/>
                </a:cubicBezTo>
                <a:cubicBezTo>
                  <a:pt x="5246" y="7948"/>
                  <a:pt x="5083" y="7784"/>
                  <a:pt x="4882" y="7784"/>
                </a:cubicBezTo>
                <a:lnTo>
                  <a:pt x="3854" y="7784"/>
                </a:lnTo>
                <a:lnTo>
                  <a:pt x="3573" y="7499"/>
                </a:lnTo>
                <a:lnTo>
                  <a:pt x="3843" y="7221"/>
                </a:lnTo>
                <a:lnTo>
                  <a:pt x="6344" y="7221"/>
                </a:lnTo>
                <a:cubicBezTo>
                  <a:pt x="6511" y="7221"/>
                  <a:pt x="6657" y="7106"/>
                  <a:pt x="6697" y="6944"/>
                </a:cubicBezTo>
                <a:cubicBezTo>
                  <a:pt x="6727" y="6824"/>
                  <a:pt x="6763" y="6707"/>
                  <a:pt x="6817" y="6569"/>
                </a:cubicBezTo>
                <a:cubicBezTo>
                  <a:pt x="6852" y="6479"/>
                  <a:pt x="6940" y="6421"/>
                  <a:pt x="7048" y="6421"/>
                </a:cubicBezTo>
                <a:lnTo>
                  <a:pt x="7048" y="6421"/>
                </a:lnTo>
                <a:lnTo>
                  <a:pt x="8183" y="6421"/>
                </a:lnTo>
                <a:cubicBezTo>
                  <a:pt x="8286" y="6421"/>
                  <a:pt x="8373" y="6476"/>
                  <a:pt x="8414" y="6563"/>
                </a:cubicBezTo>
                <a:cubicBezTo>
                  <a:pt x="8511" y="6781"/>
                  <a:pt x="8628" y="7120"/>
                  <a:pt x="8628" y="7491"/>
                </a:cubicBezTo>
                <a:cubicBezTo>
                  <a:pt x="8628" y="7864"/>
                  <a:pt x="8511" y="8211"/>
                  <a:pt x="8415" y="8435"/>
                </a:cubicBezTo>
                <a:cubicBezTo>
                  <a:pt x="8375" y="8525"/>
                  <a:pt x="8286" y="8584"/>
                  <a:pt x="8185" y="8584"/>
                </a:cubicBezTo>
                <a:lnTo>
                  <a:pt x="8185" y="8584"/>
                </a:lnTo>
                <a:lnTo>
                  <a:pt x="7038" y="8584"/>
                </a:lnTo>
                <a:cubicBezTo>
                  <a:pt x="6939" y="8584"/>
                  <a:pt x="6844" y="8518"/>
                  <a:pt x="6804" y="8422"/>
                </a:cubicBezTo>
                <a:cubicBezTo>
                  <a:pt x="6763" y="8319"/>
                  <a:pt x="6724" y="8203"/>
                  <a:pt x="6692" y="8061"/>
                </a:cubicBezTo>
                <a:cubicBezTo>
                  <a:pt x="6644" y="7868"/>
                  <a:pt x="6447" y="7746"/>
                  <a:pt x="6252" y="7792"/>
                </a:cubicBezTo>
                <a:cubicBezTo>
                  <a:pt x="6059" y="7840"/>
                  <a:pt x="5937" y="8037"/>
                  <a:pt x="5983" y="8232"/>
                </a:cubicBezTo>
                <a:cubicBezTo>
                  <a:pt x="6025" y="8408"/>
                  <a:pt x="6075" y="8560"/>
                  <a:pt x="6132" y="8699"/>
                </a:cubicBezTo>
                <a:cubicBezTo>
                  <a:pt x="6284" y="9070"/>
                  <a:pt x="6638" y="9310"/>
                  <a:pt x="7036" y="9310"/>
                </a:cubicBezTo>
                <a:lnTo>
                  <a:pt x="8184" y="9310"/>
                </a:lnTo>
                <a:lnTo>
                  <a:pt x="8185" y="9310"/>
                </a:lnTo>
                <a:cubicBezTo>
                  <a:pt x="8575" y="9310"/>
                  <a:pt x="8924" y="9080"/>
                  <a:pt x="9080" y="8723"/>
                </a:cubicBezTo>
                <a:cubicBezTo>
                  <a:pt x="9207" y="8435"/>
                  <a:pt x="9355" y="7987"/>
                  <a:pt x="9355" y="7487"/>
                </a:cubicBezTo>
                <a:cubicBezTo>
                  <a:pt x="9354" y="6991"/>
                  <a:pt x="9202" y="6549"/>
                  <a:pt x="9076" y="6265"/>
                </a:cubicBezTo>
                <a:close/>
                <a:moveTo>
                  <a:pt x="2799" y="8946"/>
                </a:moveTo>
                <a:cubicBezTo>
                  <a:pt x="2799" y="9145"/>
                  <a:pt x="2635" y="9310"/>
                  <a:pt x="2435" y="9310"/>
                </a:cubicBezTo>
                <a:lnTo>
                  <a:pt x="1148" y="9310"/>
                </a:lnTo>
                <a:cubicBezTo>
                  <a:pt x="815" y="9310"/>
                  <a:pt x="502" y="9160"/>
                  <a:pt x="293" y="8902"/>
                </a:cubicBezTo>
                <a:cubicBezTo>
                  <a:pt x="82" y="8642"/>
                  <a:pt x="0" y="8306"/>
                  <a:pt x="67" y="7977"/>
                </a:cubicBezTo>
                <a:cubicBezTo>
                  <a:pt x="286" y="6927"/>
                  <a:pt x="864" y="5974"/>
                  <a:pt x="1695" y="5290"/>
                </a:cubicBezTo>
                <a:cubicBezTo>
                  <a:pt x="2147" y="4918"/>
                  <a:pt x="2665" y="4634"/>
                  <a:pt x="3218" y="4453"/>
                </a:cubicBezTo>
                <a:cubicBezTo>
                  <a:pt x="2614" y="4002"/>
                  <a:pt x="2226" y="3282"/>
                  <a:pt x="2226" y="2473"/>
                </a:cubicBezTo>
                <a:cubicBezTo>
                  <a:pt x="2226" y="1108"/>
                  <a:pt x="3334" y="0"/>
                  <a:pt x="4699" y="0"/>
                </a:cubicBezTo>
                <a:cubicBezTo>
                  <a:pt x="6062" y="0"/>
                  <a:pt x="7172" y="1108"/>
                  <a:pt x="7172" y="2473"/>
                </a:cubicBezTo>
                <a:cubicBezTo>
                  <a:pt x="7172" y="3282"/>
                  <a:pt x="6780" y="4000"/>
                  <a:pt x="6178" y="4453"/>
                </a:cubicBezTo>
                <a:cubicBezTo>
                  <a:pt x="6241" y="4473"/>
                  <a:pt x="6300" y="4495"/>
                  <a:pt x="6360" y="4517"/>
                </a:cubicBezTo>
                <a:cubicBezTo>
                  <a:pt x="6548" y="4588"/>
                  <a:pt x="6644" y="4796"/>
                  <a:pt x="6574" y="4985"/>
                </a:cubicBezTo>
                <a:cubicBezTo>
                  <a:pt x="6503" y="5173"/>
                  <a:pt x="6293" y="5269"/>
                  <a:pt x="6104" y="5199"/>
                </a:cubicBezTo>
                <a:cubicBezTo>
                  <a:pt x="5684" y="5040"/>
                  <a:pt x="5243" y="4956"/>
                  <a:pt x="4792" y="4946"/>
                </a:cubicBezTo>
                <a:cubicBezTo>
                  <a:pt x="4760" y="4947"/>
                  <a:pt x="4729" y="4947"/>
                  <a:pt x="4699" y="4947"/>
                </a:cubicBezTo>
                <a:cubicBezTo>
                  <a:pt x="4667" y="4947"/>
                  <a:pt x="4636" y="4947"/>
                  <a:pt x="4606" y="4946"/>
                </a:cubicBezTo>
                <a:cubicBezTo>
                  <a:pt x="2758" y="4989"/>
                  <a:pt x="1157" y="6313"/>
                  <a:pt x="780" y="8127"/>
                </a:cubicBezTo>
                <a:cubicBezTo>
                  <a:pt x="757" y="8240"/>
                  <a:pt x="784" y="8357"/>
                  <a:pt x="857" y="8445"/>
                </a:cubicBezTo>
                <a:cubicBezTo>
                  <a:pt x="898" y="8496"/>
                  <a:pt x="992" y="8584"/>
                  <a:pt x="1148" y="8584"/>
                </a:cubicBezTo>
                <a:lnTo>
                  <a:pt x="2435" y="8584"/>
                </a:lnTo>
                <a:cubicBezTo>
                  <a:pt x="2636" y="8582"/>
                  <a:pt x="2799" y="8745"/>
                  <a:pt x="2799" y="8946"/>
                </a:cubicBezTo>
                <a:close/>
                <a:moveTo>
                  <a:pt x="4614" y="4217"/>
                </a:moveTo>
                <a:cubicBezTo>
                  <a:pt x="4644" y="4217"/>
                  <a:pt x="4671" y="4214"/>
                  <a:pt x="4700" y="4214"/>
                </a:cubicBezTo>
                <a:cubicBezTo>
                  <a:pt x="4729" y="4214"/>
                  <a:pt x="4757" y="4214"/>
                  <a:pt x="4786" y="4217"/>
                </a:cubicBezTo>
                <a:cubicBezTo>
                  <a:pt x="5710" y="4173"/>
                  <a:pt x="6446" y="3407"/>
                  <a:pt x="6446" y="2473"/>
                </a:cubicBezTo>
                <a:cubicBezTo>
                  <a:pt x="6446" y="1511"/>
                  <a:pt x="5662" y="727"/>
                  <a:pt x="4700" y="727"/>
                </a:cubicBezTo>
                <a:cubicBezTo>
                  <a:pt x="3739" y="727"/>
                  <a:pt x="2955" y="1511"/>
                  <a:pt x="2955" y="2473"/>
                </a:cubicBezTo>
                <a:cubicBezTo>
                  <a:pt x="2953" y="3407"/>
                  <a:pt x="3691" y="4173"/>
                  <a:pt x="4614" y="4217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3159369" y="3454439"/>
            <a:ext cx="81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CLIENT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88" name="Google Shape;88;p16"/>
          <p:cNvGrpSpPr/>
          <p:nvPr/>
        </p:nvGrpSpPr>
        <p:grpSpPr>
          <a:xfrm>
            <a:off x="3842446" y="2204281"/>
            <a:ext cx="1520700" cy="925500"/>
            <a:chOff x="3842446" y="2204281"/>
            <a:chExt cx="1520700" cy="925500"/>
          </a:xfrm>
        </p:grpSpPr>
        <p:sp>
          <p:nvSpPr>
            <p:cNvPr id="89" name="Google Shape;89;p16"/>
            <p:cNvSpPr txBox="1"/>
            <p:nvPr/>
          </p:nvSpPr>
          <p:spPr>
            <a:xfrm rot="-1321296">
              <a:off x="3863510" y="2466896"/>
              <a:ext cx="1478573" cy="4002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❷ Auth Token</a:t>
              </a:r>
              <a:endParaRPr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cxnSp>
          <p:nvCxnSpPr>
            <p:cNvPr id="90" name="Google Shape;90;p16"/>
            <p:cNvCxnSpPr>
              <a:stCxn id="83" idx="7"/>
              <a:endCxn id="91" idx="2"/>
            </p:cNvCxnSpPr>
            <p:nvPr/>
          </p:nvCxnSpPr>
          <p:spPr>
            <a:xfrm flipH="1" rot="10800000">
              <a:off x="3856380" y="2229438"/>
              <a:ext cx="1311600" cy="528000"/>
            </a:xfrm>
            <a:prstGeom prst="straightConnector1">
              <a:avLst/>
            </a:pr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</p:grpSp>
      <p:grpSp>
        <p:nvGrpSpPr>
          <p:cNvPr id="92" name="Google Shape;92;p16"/>
          <p:cNvGrpSpPr/>
          <p:nvPr/>
        </p:nvGrpSpPr>
        <p:grpSpPr>
          <a:xfrm>
            <a:off x="3571806" y="1597180"/>
            <a:ext cx="2412825" cy="1568674"/>
            <a:chOff x="3571806" y="1597180"/>
            <a:chExt cx="2412825" cy="1568674"/>
          </a:xfrm>
        </p:grpSpPr>
        <p:sp>
          <p:nvSpPr>
            <p:cNvPr id="91" name="Google Shape;91;p16"/>
            <p:cNvSpPr/>
            <p:nvPr/>
          </p:nvSpPr>
          <p:spPr>
            <a:xfrm>
              <a:off x="5168019" y="1821250"/>
              <a:ext cx="816600" cy="816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5407150" y="2060387"/>
              <a:ext cx="338338" cy="338325"/>
            </a:xfrm>
            <a:custGeom>
              <a:rect b="b" l="l" r="r" t="t"/>
              <a:pathLst>
                <a:path extrusionOk="0" h="9310" w="9311">
                  <a:moveTo>
                    <a:pt x="2146" y="1800"/>
                  </a:moveTo>
                  <a:cubicBezTo>
                    <a:pt x="2146" y="2001"/>
                    <a:pt x="1982" y="2163"/>
                    <a:pt x="1783" y="2163"/>
                  </a:cubicBezTo>
                  <a:cubicBezTo>
                    <a:pt x="1582" y="2163"/>
                    <a:pt x="1419" y="2001"/>
                    <a:pt x="1419" y="1800"/>
                  </a:cubicBezTo>
                  <a:cubicBezTo>
                    <a:pt x="1419" y="1601"/>
                    <a:pt x="1582" y="1436"/>
                    <a:pt x="1783" y="1436"/>
                  </a:cubicBezTo>
                  <a:cubicBezTo>
                    <a:pt x="1982" y="1436"/>
                    <a:pt x="2146" y="1599"/>
                    <a:pt x="2146" y="1800"/>
                  </a:cubicBezTo>
                  <a:close/>
                  <a:moveTo>
                    <a:pt x="4874" y="8946"/>
                  </a:moveTo>
                  <a:cubicBezTo>
                    <a:pt x="4874" y="9146"/>
                    <a:pt x="4709" y="9310"/>
                    <a:pt x="4510" y="9310"/>
                  </a:cubicBezTo>
                  <a:lnTo>
                    <a:pt x="1455" y="9310"/>
                  </a:lnTo>
                  <a:cubicBezTo>
                    <a:pt x="653" y="9310"/>
                    <a:pt x="1" y="8657"/>
                    <a:pt x="1" y="7855"/>
                  </a:cubicBezTo>
                  <a:lnTo>
                    <a:pt x="1" y="7182"/>
                  </a:lnTo>
                  <a:cubicBezTo>
                    <a:pt x="1" y="6748"/>
                    <a:pt x="191" y="6359"/>
                    <a:pt x="495" y="6091"/>
                  </a:cubicBezTo>
                  <a:cubicBezTo>
                    <a:pt x="193" y="5825"/>
                    <a:pt x="1" y="5435"/>
                    <a:pt x="1" y="5000"/>
                  </a:cubicBezTo>
                  <a:lnTo>
                    <a:pt x="1" y="4309"/>
                  </a:lnTo>
                  <a:cubicBezTo>
                    <a:pt x="1" y="3876"/>
                    <a:pt x="191" y="3486"/>
                    <a:pt x="495" y="3218"/>
                  </a:cubicBezTo>
                  <a:cubicBezTo>
                    <a:pt x="193" y="2952"/>
                    <a:pt x="1" y="2562"/>
                    <a:pt x="1" y="2127"/>
                  </a:cubicBezTo>
                  <a:lnTo>
                    <a:pt x="1" y="1455"/>
                  </a:lnTo>
                  <a:cubicBezTo>
                    <a:pt x="1" y="654"/>
                    <a:pt x="653" y="0"/>
                    <a:pt x="1455" y="0"/>
                  </a:cubicBezTo>
                  <a:lnTo>
                    <a:pt x="7128" y="0"/>
                  </a:lnTo>
                  <a:cubicBezTo>
                    <a:pt x="7930" y="0"/>
                    <a:pt x="8583" y="654"/>
                    <a:pt x="8583" y="1455"/>
                  </a:cubicBezTo>
                  <a:lnTo>
                    <a:pt x="8583" y="2491"/>
                  </a:lnTo>
                  <a:cubicBezTo>
                    <a:pt x="8583" y="2824"/>
                    <a:pt x="8433" y="3122"/>
                    <a:pt x="8196" y="3323"/>
                  </a:cubicBezTo>
                  <a:cubicBezTo>
                    <a:pt x="8280" y="3413"/>
                    <a:pt x="8355" y="3516"/>
                    <a:pt x="8414" y="3630"/>
                  </a:cubicBezTo>
                  <a:cubicBezTo>
                    <a:pt x="8510" y="3807"/>
                    <a:pt x="8440" y="4028"/>
                    <a:pt x="8264" y="4120"/>
                  </a:cubicBezTo>
                  <a:cubicBezTo>
                    <a:pt x="8086" y="4214"/>
                    <a:pt x="7866" y="4146"/>
                    <a:pt x="7773" y="3969"/>
                  </a:cubicBezTo>
                  <a:cubicBezTo>
                    <a:pt x="7646" y="3730"/>
                    <a:pt x="7400" y="3582"/>
                    <a:pt x="7130" y="3582"/>
                  </a:cubicBezTo>
                  <a:lnTo>
                    <a:pt x="3511" y="3582"/>
                  </a:lnTo>
                  <a:lnTo>
                    <a:pt x="3511" y="4818"/>
                  </a:lnTo>
                  <a:cubicBezTo>
                    <a:pt x="3511" y="5019"/>
                    <a:pt x="3348" y="5182"/>
                    <a:pt x="3147" y="5182"/>
                  </a:cubicBezTo>
                  <a:cubicBezTo>
                    <a:pt x="2948" y="5182"/>
                    <a:pt x="2784" y="5019"/>
                    <a:pt x="2784" y="4818"/>
                  </a:cubicBezTo>
                  <a:lnTo>
                    <a:pt x="2784" y="3582"/>
                  </a:lnTo>
                  <a:lnTo>
                    <a:pt x="1457" y="3582"/>
                  </a:lnTo>
                  <a:cubicBezTo>
                    <a:pt x="1055" y="3582"/>
                    <a:pt x="730" y="3908"/>
                    <a:pt x="730" y="4309"/>
                  </a:cubicBezTo>
                  <a:lnTo>
                    <a:pt x="730" y="5000"/>
                  </a:lnTo>
                  <a:cubicBezTo>
                    <a:pt x="730" y="5401"/>
                    <a:pt x="1055" y="5727"/>
                    <a:pt x="1457" y="5727"/>
                  </a:cubicBezTo>
                  <a:lnTo>
                    <a:pt x="2330" y="5727"/>
                  </a:lnTo>
                  <a:lnTo>
                    <a:pt x="3857" y="5727"/>
                  </a:lnTo>
                  <a:cubicBezTo>
                    <a:pt x="4056" y="5727"/>
                    <a:pt x="4221" y="5892"/>
                    <a:pt x="4221" y="6091"/>
                  </a:cubicBezTo>
                  <a:cubicBezTo>
                    <a:pt x="4221" y="6292"/>
                    <a:pt x="4056" y="6455"/>
                    <a:pt x="3857" y="6455"/>
                  </a:cubicBezTo>
                  <a:lnTo>
                    <a:pt x="3511" y="6455"/>
                  </a:lnTo>
                  <a:lnTo>
                    <a:pt x="3511" y="7673"/>
                  </a:lnTo>
                  <a:cubicBezTo>
                    <a:pt x="3511" y="7873"/>
                    <a:pt x="3348" y="8037"/>
                    <a:pt x="3147" y="8037"/>
                  </a:cubicBezTo>
                  <a:cubicBezTo>
                    <a:pt x="2948" y="8037"/>
                    <a:pt x="2784" y="7873"/>
                    <a:pt x="2784" y="7673"/>
                  </a:cubicBezTo>
                  <a:lnTo>
                    <a:pt x="2784" y="6455"/>
                  </a:lnTo>
                  <a:lnTo>
                    <a:pt x="2330" y="6455"/>
                  </a:lnTo>
                  <a:lnTo>
                    <a:pt x="1457" y="6455"/>
                  </a:lnTo>
                  <a:cubicBezTo>
                    <a:pt x="1055" y="6455"/>
                    <a:pt x="730" y="6780"/>
                    <a:pt x="730" y="7182"/>
                  </a:cubicBezTo>
                  <a:lnTo>
                    <a:pt x="730" y="7855"/>
                  </a:lnTo>
                  <a:cubicBezTo>
                    <a:pt x="730" y="8257"/>
                    <a:pt x="1055" y="8583"/>
                    <a:pt x="1457" y="8583"/>
                  </a:cubicBezTo>
                  <a:lnTo>
                    <a:pt x="4512" y="8583"/>
                  </a:lnTo>
                  <a:cubicBezTo>
                    <a:pt x="4711" y="8583"/>
                    <a:pt x="4874" y="8744"/>
                    <a:pt x="4874" y="8946"/>
                  </a:cubicBezTo>
                  <a:close/>
                  <a:moveTo>
                    <a:pt x="1455" y="2854"/>
                  </a:moveTo>
                  <a:lnTo>
                    <a:pt x="7128" y="2854"/>
                  </a:lnTo>
                  <a:lnTo>
                    <a:pt x="7492" y="2854"/>
                  </a:lnTo>
                  <a:cubicBezTo>
                    <a:pt x="7691" y="2854"/>
                    <a:pt x="7856" y="2691"/>
                    <a:pt x="7856" y="2491"/>
                  </a:cubicBezTo>
                  <a:lnTo>
                    <a:pt x="7856" y="1455"/>
                  </a:lnTo>
                  <a:cubicBezTo>
                    <a:pt x="7856" y="1054"/>
                    <a:pt x="7530" y="728"/>
                    <a:pt x="7128" y="728"/>
                  </a:cubicBezTo>
                  <a:lnTo>
                    <a:pt x="3509" y="728"/>
                  </a:lnTo>
                  <a:lnTo>
                    <a:pt x="3509" y="1945"/>
                  </a:lnTo>
                  <a:cubicBezTo>
                    <a:pt x="3509" y="2146"/>
                    <a:pt x="3346" y="2309"/>
                    <a:pt x="3146" y="2309"/>
                  </a:cubicBezTo>
                  <a:cubicBezTo>
                    <a:pt x="2946" y="2309"/>
                    <a:pt x="2782" y="2146"/>
                    <a:pt x="2782" y="1945"/>
                  </a:cubicBezTo>
                  <a:lnTo>
                    <a:pt x="2782" y="728"/>
                  </a:lnTo>
                  <a:lnTo>
                    <a:pt x="1455" y="728"/>
                  </a:lnTo>
                  <a:cubicBezTo>
                    <a:pt x="1053" y="728"/>
                    <a:pt x="728" y="1054"/>
                    <a:pt x="728" y="1455"/>
                  </a:cubicBezTo>
                  <a:lnTo>
                    <a:pt x="728" y="2127"/>
                  </a:lnTo>
                  <a:cubicBezTo>
                    <a:pt x="728" y="2527"/>
                    <a:pt x="1055" y="2854"/>
                    <a:pt x="1455" y="2854"/>
                  </a:cubicBezTo>
                  <a:close/>
                  <a:moveTo>
                    <a:pt x="1419" y="7528"/>
                  </a:moveTo>
                  <a:cubicBezTo>
                    <a:pt x="1419" y="7727"/>
                    <a:pt x="1582" y="7892"/>
                    <a:pt x="1783" y="7892"/>
                  </a:cubicBezTo>
                  <a:cubicBezTo>
                    <a:pt x="1982" y="7892"/>
                    <a:pt x="2146" y="7727"/>
                    <a:pt x="2146" y="7528"/>
                  </a:cubicBezTo>
                  <a:cubicBezTo>
                    <a:pt x="2146" y="7327"/>
                    <a:pt x="1982" y="7164"/>
                    <a:pt x="1783" y="7164"/>
                  </a:cubicBezTo>
                  <a:cubicBezTo>
                    <a:pt x="1582" y="7164"/>
                    <a:pt x="1419" y="7326"/>
                    <a:pt x="1419" y="7528"/>
                  </a:cubicBezTo>
                  <a:close/>
                  <a:moveTo>
                    <a:pt x="1419" y="4655"/>
                  </a:moveTo>
                  <a:cubicBezTo>
                    <a:pt x="1419" y="4854"/>
                    <a:pt x="1582" y="5019"/>
                    <a:pt x="1783" y="5019"/>
                  </a:cubicBezTo>
                  <a:cubicBezTo>
                    <a:pt x="1982" y="5019"/>
                    <a:pt x="2146" y="4854"/>
                    <a:pt x="2146" y="4655"/>
                  </a:cubicBezTo>
                  <a:cubicBezTo>
                    <a:pt x="2146" y="4454"/>
                    <a:pt x="1982" y="4292"/>
                    <a:pt x="1783" y="4292"/>
                  </a:cubicBezTo>
                  <a:cubicBezTo>
                    <a:pt x="1582" y="4292"/>
                    <a:pt x="1419" y="4453"/>
                    <a:pt x="1419" y="4655"/>
                  </a:cubicBezTo>
                  <a:close/>
                  <a:moveTo>
                    <a:pt x="9310" y="5596"/>
                  </a:moveTo>
                  <a:lnTo>
                    <a:pt x="9310" y="6983"/>
                  </a:lnTo>
                  <a:cubicBezTo>
                    <a:pt x="9310" y="7551"/>
                    <a:pt x="9085" y="8132"/>
                    <a:pt x="8694" y="8575"/>
                  </a:cubicBezTo>
                  <a:cubicBezTo>
                    <a:pt x="8275" y="9048"/>
                    <a:pt x="7728" y="9310"/>
                    <a:pt x="7152" y="9310"/>
                  </a:cubicBezTo>
                  <a:lnTo>
                    <a:pt x="7102" y="9310"/>
                  </a:lnTo>
                  <a:cubicBezTo>
                    <a:pt x="6526" y="9310"/>
                    <a:pt x="5979" y="9050"/>
                    <a:pt x="5560" y="8575"/>
                  </a:cubicBezTo>
                  <a:cubicBezTo>
                    <a:pt x="5168" y="8132"/>
                    <a:pt x="4944" y="7551"/>
                    <a:pt x="4944" y="6983"/>
                  </a:cubicBezTo>
                  <a:lnTo>
                    <a:pt x="4944" y="5596"/>
                  </a:lnTo>
                  <a:cubicBezTo>
                    <a:pt x="4944" y="5452"/>
                    <a:pt x="5028" y="5324"/>
                    <a:pt x="5159" y="5263"/>
                  </a:cubicBezTo>
                  <a:lnTo>
                    <a:pt x="6947" y="4466"/>
                  </a:lnTo>
                  <a:cubicBezTo>
                    <a:pt x="7005" y="4438"/>
                    <a:pt x="7067" y="4430"/>
                    <a:pt x="7128" y="4434"/>
                  </a:cubicBezTo>
                  <a:cubicBezTo>
                    <a:pt x="7188" y="4430"/>
                    <a:pt x="7249" y="4438"/>
                    <a:pt x="7310" y="4466"/>
                  </a:cubicBezTo>
                  <a:lnTo>
                    <a:pt x="9097" y="5263"/>
                  </a:lnTo>
                  <a:cubicBezTo>
                    <a:pt x="9226" y="5324"/>
                    <a:pt x="9310" y="5454"/>
                    <a:pt x="9310" y="5596"/>
                  </a:cubicBezTo>
                  <a:close/>
                  <a:moveTo>
                    <a:pt x="8583" y="5833"/>
                  </a:moveTo>
                  <a:lnTo>
                    <a:pt x="7126" y="5182"/>
                  </a:lnTo>
                  <a:lnTo>
                    <a:pt x="5669" y="5833"/>
                  </a:lnTo>
                  <a:lnTo>
                    <a:pt x="5669" y="6983"/>
                  </a:lnTo>
                  <a:cubicBezTo>
                    <a:pt x="5669" y="7736"/>
                    <a:pt x="6282" y="8583"/>
                    <a:pt x="7101" y="8583"/>
                  </a:cubicBezTo>
                  <a:lnTo>
                    <a:pt x="7150" y="8583"/>
                  </a:lnTo>
                  <a:cubicBezTo>
                    <a:pt x="7969" y="8583"/>
                    <a:pt x="8580" y="7739"/>
                    <a:pt x="8580" y="6983"/>
                  </a:cubicBezTo>
                  <a:close/>
                </a:path>
              </a:pathLst>
            </a:custGeom>
            <a:gradFill>
              <a:gsLst>
                <a:gs pos="0">
                  <a:srgbClr val="20F8FD"/>
                </a:gs>
                <a:gs pos="100000">
                  <a:srgbClr val="0182AA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6"/>
            <p:cNvSpPr txBox="1"/>
            <p:nvPr/>
          </p:nvSpPr>
          <p:spPr>
            <a:xfrm>
              <a:off x="5168031" y="2637854"/>
              <a:ext cx="816600" cy="52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3F3F3"/>
                  </a:solidFill>
                  <a:latin typeface="Overpass"/>
                  <a:ea typeface="Overpass"/>
                  <a:cs typeface="Overpass"/>
                  <a:sym typeface="Overpass"/>
                </a:rPr>
                <a:t>AUTH SERVER</a:t>
              </a:r>
              <a:endParaRPr b="1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cxnSp>
          <p:nvCxnSpPr>
            <p:cNvPr id="95" name="Google Shape;95;p16"/>
            <p:cNvCxnSpPr/>
            <p:nvPr/>
          </p:nvCxnSpPr>
          <p:spPr>
            <a:xfrm flipH="1" rot="10800000">
              <a:off x="3856380" y="2153238"/>
              <a:ext cx="1311600" cy="528000"/>
            </a:xfrm>
            <a:prstGeom prst="straightConnector1">
              <a:avLst/>
            </a:pr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6" name="Google Shape;96;p16"/>
            <p:cNvSpPr txBox="1"/>
            <p:nvPr/>
          </p:nvSpPr>
          <p:spPr>
            <a:xfrm rot="-1321296">
              <a:off x="3626619" y="1853226"/>
              <a:ext cx="1478573" cy="580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❶ Auth Request (Password)</a:t>
              </a:r>
              <a:endParaRPr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</p:grpSp>
      <p:grpSp>
        <p:nvGrpSpPr>
          <p:cNvPr id="97" name="Google Shape;97;p16"/>
          <p:cNvGrpSpPr/>
          <p:nvPr/>
        </p:nvGrpSpPr>
        <p:grpSpPr>
          <a:xfrm>
            <a:off x="3856380" y="3027050"/>
            <a:ext cx="2206093" cy="1759600"/>
            <a:chOff x="3856380" y="3027050"/>
            <a:chExt cx="2206093" cy="1759600"/>
          </a:xfrm>
        </p:grpSpPr>
        <p:sp>
          <p:nvSpPr>
            <p:cNvPr id="98" name="Google Shape;98;p16"/>
            <p:cNvSpPr/>
            <p:nvPr/>
          </p:nvSpPr>
          <p:spPr>
            <a:xfrm>
              <a:off x="5168019" y="3454450"/>
              <a:ext cx="816600" cy="816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5407150" y="3744333"/>
              <a:ext cx="338338" cy="236834"/>
            </a:xfrm>
            <a:custGeom>
              <a:rect b="b" l="l" r="r" t="t"/>
              <a:pathLst>
                <a:path extrusionOk="0" h="6510" w="9311">
                  <a:moveTo>
                    <a:pt x="4292" y="4854"/>
                  </a:moveTo>
                  <a:lnTo>
                    <a:pt x="4292" y="4237"/>
                  </a:lnTo>
                  <a:cubicBezTo>
                    <a:pt x="4106" y="4118"/>
                    <a:pt x="3982" y="3910"/>
                    <a:pt x="3982" y="3671"/>
                  </a:cubicBezTo>
                  <a:lnTo>
                    <a:pt x="3982" y="3671"/>
                  </a:lnTo>
                  <a:cubicBezTo>
                    <a:pt x="3982" y="3301"/>
                    <a:pt x="4285" y="2999"/>
                    <a:pt x="4656" y="2999"/>
                  </a:cubicBezTo>
                  <a:lnTo>
                    <a:pt x="4656" y="2999"/>
                  </a:lnTo>
                  <a:cubicBezTo>
                    <a:pt x="5026" y="2999"/>
                    <a:pt x="5328" y="3301"/>
                    <a:pt x="5328" y="3671"/>
                  </a:cubicBezTo>
                  <a:lnTo>
                    <a:pt x="5328" y="3671"/>
                  </a:lnTo>
                  <a:cubicBezTo>
                    <a:pt x="5328" y="3910"/>
                    <a:pt x="5204" y="4119"/>
                    <a:pt x="5019" y="4237"/>
                  </a:cubicBezTo>
                  <a:lnTo>
                    <a:pt x="5019" y="4854"/>
                  </a:lnTo>
                  <a:cubicBezTo>
                    <a:pt x="5019" y="5053"/>
                    <a:pt x="4855" y="5218"/>
                    <a:pt x="4656" y="5218"/>
                  </a:cubicBezTo>
                  <a:cubicBezTo>
                    <a:pt x="4453" y="5218"/>
                    <a:pt x="4292" y="5056"/>
                    <a:pt x="4292" y="4854"/>
                  </a:cubicBezTo>
                  <a:close/>
                  <a:moveTo>
                    <a:pt x="8401" y="2722"/>
                  </a:moveTo>
                  <a:lnTo>
                    <a:pt x="8401" y="2479"/>
                  </a:lnTo>
                  <a:cubicBezTo>
                    <a:pt x="8401" y="1111"/>
                    <a:pt x="7288" y="0"/>
                    <a:pt x="5922" y="0"/>
                  </a:cubicBezTo>
                  <a:cubicBezTo>
                    <a:pt x="5328" y="0"/>
                    <a:pt x="4752" y="215"/>
                    <a:pt x="4302" y="604"/>
                  </a:cubicBezTo>
                  <a:cubicBezTo>
                    <a:pt x="4004" y="861"/>
                    <a:pt x="3775" y="1184"/>
                    <a:pt x="3627" y="1543"/>
                  </a:cubicBezTo>
                  <a:cubicBezTo>
                    <a:pt x="3403" y="1428"/>
                    <a:pt x="3150" y="1364"/>
                    <a:pt x="2891" y="1364"/>
                  </a:cubicBezTo>
                  <a:cubicBezTo>
                    <a:pt x="1998" y="1364"/>
                    <a:pt x="1274" y="2090"/>
                    <a:pt x="1274" y="2982"/>
                  </a:cubicBezTo>
                  <a:lnTo>
                    <a:pt x="1274" y="3314"/>
                  </a:lnTo>
                  <a:cubicBezTo>
                    <a:pt x="546" y="3477"/>
                    <a:pt x="1" y="4122"/>
                    <a:pt x="1" y="4892"/>
                  </a:cubicBezTo>
                  <a:cubicBezTo>
                    <a:pt x="1" y="5325"/>
                    <a:pt x="164" y="5730"/>
                    <a:pt x="460" y="6034"/>
                  </a:cubicBezTo>
                  <a:cubicBezTo>
                    <a:pt x="760" y="6341"/>
                    <a:pt x="1166" y="6509"/>
                    <a:pt x="1601" y="6509"/>
                  </a:cubicBezTo>
                  <a:lnTo>
                    <a:pt x="7274" y="6509"/>
                  </a:lnTo>
                  <a:cubicBezTo>
                    <a:pt x="7283" y="6509"/>
                    <a:pt x="7291" y="6509"/>
                    <a:pt x="7300" y="6508"/>
                  </a:cubicBezTo>
                  <a:cubicBezTo>
                    <a:pt x="7652" y="6498"/>
                    <a:pt x="7995" y="6397"/>
                    <a:pt x="8295" y="6218"/>
                  </a:cubicBezTo>
                  <a:cubicBezTo>
                    <a:pt x="8468" y="6117"/>
                    <a:pt x="8525" y="5894"/>
                    <a:pt x="8423" y="5721"/>
                  </a:cubicBezTo>
                  <a:cubicBezTo>
                    <a:pt x="8321" y="5548"/>
                    <a:pt x="8097" y="5491"/>
                    <a:pt x="7924" y="5594"/>
                  </a:cubicBezTo>
                  <a:cubicBezTo>
                    <a:pt x="7726" y="5712"/>
                    <a:pt x="7499" y="5778"/>
                    <a:pt x="7267" y="5781"/>
                  </a:cubicBezTo>
                  <a:lnTo>
                    <a:pt x="7255" y="5781"/>
                  </a:lnTo>
                  <a:lnTo>
                    <a:pt x="1601" y="5781"/>
                  </a:lnTo>
                  <a:cubicBezTo>
                    <a:pt x="1112" y="5781"/>
                    <a:pt x="728" y="5391"/>
                    <a:pt x="728" y="4890"/>
                  </a:cubicBezTo>
                  <a:cubicBezTo>
                    <a:pt x="728" y="4399"/>
                    <a:pt x="1135" y="3999"/>
                    <a:pt x="1633" y="3999"/>
                  </a:cubicBezTo>
                  <a:lnTo>
                    <a:pt x="1637" y="3999"/>
                  </a:lnTo>
                  <a:cubicBezTo>
                    <a:pt x="1837" y="3999"/>
                    <a:pt x="2001" y="3836"/>
                    <a:pt x="2001" y="3635"/>
                  </a:cubicBezTo>
                  <a:lnTo>
                    <a:pt x="2001" y="2981"/>
                  </a:lnTo>
                  <a:cubicBezTo>
                    <a:pt x="2001" y="2490"/>
                    <a:pt x="2401" y="2090"/>
                    <a:pt x="2891" y="2090"/>
                  </a:cubicBezTo>
                  <a:cubicBezTo>
                    <a:pt x="3146" y="2090"/>
                    <a:pt x="3390" y="2201"/>
                    <a:pt x="3559" y="2391"/>
                  </a:cubicBezTo>
                  <a:cubicBezTo>
                    <a:pt x="3652" y="2498"/>
                    <a:pt x="3799" y="2540"/>
                    <a:pt x="3933" y="2501"/>
                  </a:cubicBezTo>
                  <a:cubicBezTo>
                    <a:pt x="4068" y="2461"/>
                    <a:pt x="4170" y="2346"/>
                    <a:pt x="4190" y="2208"/>
                  </a:cubicBezTo>
                  <a:cubicBezTo>
                    <a:pt x="4321" y="1364"/>
                    <a:pt x="5064" y="729"/>
                    <a:pt x="5921" y="729"/>
                  </a:cubicBezTo>
                  <a:cubicBezTo>
                    <a:pt x="6887" y="729"/>
                    <a:pt x="7672" y="1514"/>
                    <a:pt x="7672" y="2479"/>
                  </a:cubicBezTo>
                  <a:lnTo>
                    <a:pt x="7672" y="2927"/>
                  </a:lnTo>
                  <a:cubicBezTo>
                    <a:pt x="7672" y="3061"/>
                    <a:pt x="7747" y="3184"/>
                    <a:pt x="7864" y="3248"/>
                  </a:cubicBezTo>
                  <a:cubicBezTo>
                    <a:pt x="8307" y="3482"/>
                    <a:pt x="8582" y="3939"/>
                    <a:pt x="8582" y="4438"/>
                  </a:cubicBezTo>
                  <a:cubicBezTo>
                    <a:pt x="8582" y="4637"/>
                    <a:pt x="8744" y="4802"/>
                    <a:pt x="8945" y="4802"/>
                  </a:cubicBezTo>
                  <a:cubicBezTo>
                    <a:pt x="9144" y="4802"/>
                    <a:pt x="9309" y="4637"/>
                    <a:pt x="9309" y="4438"/>
                  </a:cubicBezTo>
                  <a:cubicBezTo>
                    <a:pt x="9310" y="3743"/>
                    <a:pt x="8967" y="3104"/>
                    <a:pt x="8401" y="2722"/>
                  </a:cubicBezTo>
                  <a:close/>
                </a:path>
              </a:pathLst>
            </a:custGeom>
            <a:gradFill>
              <a:gsLst>
                <a:gs pos="0">
                  <a:srgbClr val="20F8FD"/>
                </a:gs>
                <a:gs pos="100000">
                  <a:srgbClr val="0182AA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0" name="Google Shape;100;p16"/>
            <p:cNvCxnSpPr>
              <a:stCxn id="83" idx="5"/>
              <a:endCxn id="98" idx="2"/>
            </p:cNvCxnSpPr>
            <p:nvPr/>
          </p:nvCxnSpPr>
          <p:spPr>
            <a:xfrm>
              <a:off x="3856380" y="3334862"/>
              <a:ext cx="1311600" cy="528000"/>
            </a:xfrm>
            <a:prstGeom prst="straightConnector1">
              <a:avLst/>
            </a:pr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1" name="Google Shape;101;p16"/>
            <p:cNvSpPr txBox="1"/>
            <p:nvPr/>
          </p:nvSpPr>
          <p:spPr>
            <a:xfrm>
              <a:off x="5090174" y="4258650"/>
              <a:ext cx="972300" cy="52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3F3F3"/>
                  </a:solidFill>
                  <a:latin typeface="Overpass"/>
                  <a:ea typeface="Overpass"/>
                  <a:cs typeface="Overpass"/>
                  <a:sym typeface="Overpass"/>
                </a:rPr>
                <a:t>DATABASE</a:t>
              </a:r>
              <a:endParaRPr b="1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sp>
          <p:nvSpPr>
            <p:cNvPr id="102" name="Google Shape;102;p16"/>
            <p:cNvSpPr txBox="1"/>
            <p:nvPr/>
          </p:nvSpPr>
          <p:spPr>
            <a:xfrm rot="1209918">
              <a:off x="3908780" y="3248175"/>
              <a:ext cx="1354104" cy="400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❸ Auth Token</a:t>
              </a:r>
              <a:endParaRPr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</p:grpSp>
      <p:grpSp>
        <p:nvGrpSpPr>
          <p:cNvPr id="103" name="Google Shape;103;p16"/>
          <p:cNvGrpSpPr/>
          <p:nvPr/>
        </p:nvGrpSpPr>
        <p:grpSpPr>
          <a:xfrm>
            <a:off x="3637850" y="3379200"/>
            <a:ext cx="1619100" cy="919800"/>
            <a:chOff x="3637850" y="3379200"/>
            <a:chExt cx="1619100" cy="919800"/>
          </a:xfrm>
        </p:grpSpPr>
        <p:cxnSp>
          <p:nvCxnSpPr>
            <p:cNvPr id="104" name="Google Shape;104;p16"/>
            <p:cNvCxnSpPr/>
            <p:nvPr/>
          </p:nvCxnSpPr>
          <p:spPr>
            <a:xfrm>
              <a:off x="3856380" y="3411062"/>
              <a:ext cx="1311600" cy="528000"/>
            </a:xfrm>
            <a:prstGeom prst="straightConnector1">
              <a:avLst/>
            </a:pr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105" name="Google Shape;105;p16"/>
            <p:cNvSpPr txBox="1"/>
            <p:nvPr/>
          </p:nvSpPr>
          <p:spPr>
            <a:xfrm rot="1210490">
              <a:off x="3658443" y="3639025"/>
              <a:ext cx="1577913" cy="400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❹ Stored Data</a:t>
              </a:r>
              <a:endParaRPr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</p:grpSp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525000" y="381625"/>
            <a:ext cx="80940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Password Management Service</a:t>
            </a:r>
            <a:endParaRPr b="1" sz="3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 rot="-312">
            <a:off x="1205325" y="1821398"/>
            <a:ext cx="33084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Two problems with this architecture:</a:t>
            </a:r>
            <a:endParaRPr b="1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verpass"/>
              <a:buChar char="●"/>
            </a:pPr>
            <a:r>
              <a:rPr lang="en">
                <a:solidFill>
                  <a:srgbClr val="990000"/>
                </a:solidFill>
                <a:latin typeface="Overpass"/>
                <a:ea typeface="Overpass"/>
                <a:cs typeface="Overpass"/>
                <a:sym typeface="Overpass"/>
              </a:rPr>
              <a:t>Passwords are insecure</a:t>
            </a:r>
            <a:endParaRPr>
              <a:solidFill>
                <a:srgbClr val="99000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7122063" y="18212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8" name="Google Shape;118;p17"/>
          <p:cNvCxnSpPr>
            <a:stCxn id="119" idx="7"/>
            <a:endCxn id="117" idx="2"/>
          </p:cNvCxnSpPr>
          <p:nvPr/>
        </p:nvCxnSpPr>
        <p:spPr>
          <a:xfrm flipH="1" rot="10800000">
            <a:off x="5810424" y="2229438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20" name="Google Shape;120;p17"/>
          <p:cNvSpPr/>
          <p:nvPr/>
        </p:nvSpPr>
        <p:spPr>
          <a:xfrm>
            <a:off x="7122063" y="34544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5113413" y="26378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7361193" y="2060387"/>
            <a:ext cx="338338" cy="338325"/>
          </a:xfrm>
          <a:custGeom>
            <a:rect b="b" l="l" r="r" t="t"/>
            <a:pathLst>
              <a:path extrusionOk="0" h="9310" w="9311">
                <a:moveTo>
                  <a:pt x="2146" y="1800"/>
                </a:moveTo>
                <a:cubicBezTo>
                  <a:pt x="2146" y="2001"/>
                  <a:pt x="1982" y="2163"/>
                  <a:pt x="1783" y="2163"/>
                </a:cubicBezTo>
                <a:cubicBezTo>
                  <a:pt x="1582" y="2163"/>
                  <a:pt x="1419" y="2001"/>
                  <a:pt x="1419" y="1800"/>
                </a:cubicBezTo>
                <a:cubicBezTo>
                  <a:pt x="1419" y="1601"/>
                  <a:pt x="1582" y="1436"/>
                  <a:pt x="1783" y="1436"/>
                </a:cubicBezTo>
                <a:cubicBezTo>
                  <a:pt x="1982" y="1436"/>
                  <a:pt x="2146" y="1599"/>
                  <a:pt x="2146" y="1800"/>
                </a:cubicBezTo>
                <a:close/>
                <a:moveTo>
                  <a:pt x="4874" y="8946"/>
                </a:moveTo>
                <a:cubicBezTo>
                  <a:pt x="4874" y="9146"/>
                  <a:pt x="4709" y="9310"/>
                  <a:pt x="4510" y="9310"/>
                </a:cubicBezTo>
                <a:lnTo>
                  <a:pt x="1455" y="9310"/>
                </a:lnTo>
                <a:cubicBezTo>
                  <a:pt x="653" y="9310"/>
                  <a:pt x="1" y="8657"/>
                  <a:pt x="1" y="7855"/>
                </a:cubicBezTo>
                <a:lnTo>
                  <a:pt x="1" y="7182"/>
                </a:lnTo>
                <a:cubicBezTo>
                  <a:pt x="1" y="6748"/>
                  <a:pt x="191" y="6359"/>
                  <a:pt x="495" y="6091"/>
                </a:cubicBezTo>
                <a:cubicBezTo>
                  <a:pt x="193" y="5825"/>
                  <a:pt x="1" y="5435"/>
                  <a:pt x="1" y="5000"/>
                </a:cubicBezTo>
                <a:lnTo>
                  <a:pt x="1" y="4309"/>
                </a:lnTo>
                <a:cubicBezTo>
                  <a:pt x="1" y="3876"/>
                  <a:pt x="191" y="3486"/>
                  <a:pt x="495" y="3218"/>
                </a:cubicBezTo>
                <a:cubicBezTo>
                  <a:pt x="193" y="2952"/>
                  <a:pt x="1" y="2562"/>
                  <a:pt x="1" y="2127"/>
                </a:cubicBezTo>
                <a:lnTo>
                  <a:pt x="1" y="1455"/>
                </a:lnTo>
                <a:cubicBezTo>
                  <a:pt x="1" y="654"/>
                  <a:pt x="653" y="0"/>
                  <a:pt x="1455" y="0"/>
                </a:cubicBezTo>
                <a:lnTo>
                  <a:pt x="7128" y="0"/>
                </a:lnTo>
                <a:cubicBezTo>
                  <a:pt x="7930" y="0"/>
                  <a:pt x="8583" y="654"/>
                  <a:pt x="8583" y="1455"/>
                </a:cubicBezTo>
                <a:lnTo>
                  <a:pt x="8583" y="2491"/>
                </a:lnTo>
                <a:cubicBezTo>
                  <a:pt x="8583" y="2824"/>
                  <a:pt x="8433" y="3122"/>
                  <a:pt x="8196" y="3323"/>
                </a:cubicBezTo>
                <a:cubicBezTo>
                  <a:pt x="8280" y="3413"/>
                  <a:pt x="8355" y="3516"/>
                  <a:pt x="8414" y="3630"/>
                </a:cubicBezTo>
                <a:cubicBezTo>
                  <a:pt x="8510" y="3807"/>
                  <a:pt x="8440" y="4028"/>
                  <a:pt x="8264" y="4120"/>
                </a:cubicBezTo>
                <a:cubicBezTo>
                  <a:pt x="8086" y="4214"/>
                  <a:pt x="7866" y="4146"/>
                  <a:pt x="7773" y="3969"/>
                </a:cubicBezTo>
                <a:cubicBezTo>
                  <a:pt x="7646" y="3730"/>
                  <a:pt x="7400" y="3582"/>
                  <a:pt x="7130" y="3582"/>
                </a:cubicBezTo>
                <a:lnTo>
                  <a:pt x="3511" y="3582"/>
                </a:lnTo>
                <a:lnTo>
                  <a:pt x="3511" y="4818"/>
                </a:lnTo>
                <a:cubicBezTo>
                  <a:pt x="3511" y="5019"/>
                  <a:pt x="3348" y="5182"/>
                  <a:pt x="3147" y="5182"/>
                </a:cubicBezTo>
                <a:cubicBezTo>
                  <a:pt x="2948" y="5182"/>
                  <a:pt x="2784" y="5019"/>
                  <a:pt x="2784" y="4818"/>
                </a:cubicBezTo>
                <a:lnTo>
                  <a:pt x="2784" y="3582"/>
                </a:lnTo>
                <a:lnTo>
                  <a:pt x="1457" y="3582"/>
                </a:lnTo>
                <a:cubicBezTo>
                  <a:pt x="1055" y="3582"/>
                  <a:pt x="730" y="3908"/>
                  <a:pt x="730" y="4309"/>
                </a:cubicBezTo>
                <a:lnTo>
                  <a:pt x="730" y="5000"/>
                </a:lnTo>
                <a:cubicBezTo>
                  <a:pt x="730" y="5401"/>
                  <a:pt x="1055" y="5727"/>
                  <a:pt x="1457" y="5727"/>
                </a:cubicBezTo>
                <a:lnTo>
                  <a:pt x="2330" y="5727"/>
                </a:lnTo>
                <a:lnTo>
                  <a:pt x="3857" y="5727"/>
                </a:lnTo>
                <a:cubicBezTo>
                  <a:pt x="4056" y="5727"/>
                  <a:pt x="4221" y="5892"/>
                  <a:pt x="4221" y="6091"/>
                </a:cubicBezTo>
                <a:cubicBezTo>
                  <a:pt x="4221" y="6292"/>
                  <a:pt x="4056" y="6455"/>
                  <a:pt x="3857" y="6455"/>
                </a:cubicBezTo>
                <a:lnTo>
                  <a:pt x="3511" y="6455"/>
                </a:lnTo>
                <a:lnTo>
                  <a:pt x="3511" y="7673"/>
                </a:lnTo>
                <a:cubicBezTo>
                  <a:pt x="3511" y="7873"/>
                  <a:pt x="3348" y="8037"/>
                  <a:pt x="3147" y="8037"/>
                </a:cubicBezTo>
                <a:cubicBezTo>
                  <a:pt x="2948" y="8037"/>
                  <a:pt x="2784" y="7873"/>
                  <a:pt x="2784" y="7673"/>
                </a:cubicBezTo>
                <a:lnTo>
                  <a:pt x="2784" y="6455"/>
                </a:lnTo>
                <a:lnTo>
                  <a:pt x="2330" y="6455"/>
                </a:lnTo>
                <a:lnTo>
                  <a:pt x="1457" y="6455"/>
                </a:lnTo>
                <a:cubicBezTo>
                  <a:pt x="1055" y="6455"/>
                  <a:pt x="730" y="6780"/>
                  <a:pt x="730" y="7182"/>
                </a:cubicBezTo>
                <a:lnTo>
                  <a:pt x="730" y="7855"/>
                </a:lnTo>
                <a:cubicBezTo>
                  <a:pt x="730" y="8257"/>
                  <a:pt x="1055" y="8583"/>
                  <a:pt x="1457" y="8583"/>
                </a:cubicBezTo>
                <a:lnTo>
                  <a:pt x="4512" y="8583"/>
                </a:lnTo>
                <a:cubicBezTo>
                  <a:pt x="4711" y="8583"/>
                  <a:pt x="4874" y="8744"/>
                  <a:pt x="4874" y="8946"/>
                </a:cubicBezTo>
                <a:close/>
                <a:moveTo>
                  <a:pt x="1455" y="2854"/>
                </a:moveTo>
                <a:lnTo>
                  <a:pt x="7128" y="2854"/>
                </a:lnTo>
                <a:lnTo>
                  <a:pt x="7492" y="2854"/>
                </a:lnTo>
                <a:cubicBezTo>
                  <a:pt x="7691" y="2854"/>
                  <a:pt x="7856" y="2691"/>
                  <a:pt x="7856" y="2491"/>
                </a:cubicBezTo>
                <a:lnTo>
                  <a:pt x="7856" y="1455"/>
                </a:lnTo>
                <a:cubicBezTo>
                  <a:pt x="7856" y="1054"/>
                  <a:pt x="7530" y="728"/>
                  <a:pt x="7128" y="728"/>
                </a:cubicBezTo>
                <a:lnTo>
                  <a:pt x="3509" y="728"/>
                </a:lnTo>
                <a:lnTo>
                  <a:pt x="3509" y="1945"/>
                </a:lnTo>
                <a:cubicBezTo>
                  <a:pt x="3509" y="2146"/>
                  <a:pt x="3346" y="2309"/>
                  <a:pt x="3146" y="2309"/>
                </a:cubicBezTo>
                <a:cubicBezTo>
                  <a:pt x="2946" y="2309"/>
                  <a:pt x="2782" y="2146"/>
                  <a:pt x="2782" y="1945"/>
                </a:cubicBezTo>
                <a:lnTo>
                  <a:pt x="2782" y="728"/>
                </a:lnTo>
                <a:lnTo>
                  <a:pt x="1455" y="728"/>
                </a:lnTo>
                <a:cubicBezTo>
                  <a:pt x="1053" y="728"/>
                  <a:pt x="728" y="1054"/>
                  <a:pt x="728" y="1455"/>
                </a:cubicBezTo>
                <a:lnTo>
                  <a:pt x="728" y="2127"/>
                </a:lnTo>
                <a:cubicBezTo>
                  <a:pt x="728" y="2527"/>
                  <a:pt x="1055" y="2854"/>
                  <a:pt x="1455" y="2854"/>
                </a:cubicBezTo>
                <a:close/>
                <a:moveTo>
                  <a:pt x="1419" y="7528"/>
                </a:moveTo>
                <a:cubicBezTo>
                  <a:pt x="1419" y="7727"/>
                  <a:pt x="1582" y="7892"/>
                  <a:pt x="1783" y="7892"/>
                </a:cubicBezTo>
                <a:cubicBezTo>
                  <a:pt x="1982" y="7892"/>
                  <a:pt x="2146" y="7727"/>
                  <a:pt x="2146" y="7528"/>
                </a:cubicBezTo>
                <a:cubicBezTo>
                  <a:pt x="2146" y="7327"/>
                  <a:pt x="1982" y="7164"/>
                  <a:pt x="1783" y="7164"/>
                </a:cubicBezTo>
                <a:cubicBezTo>
                  <a:pt x="1582" y="7164"/>
                  <a:pt x="1419" y="7326"/>
                  <a:pt x="1419" y="7528"/>
                </a:cubicBezTo>
                <a:close/>
                <a:moveTo>
                  <a:pt x="1419" y="4655"/>
                </a:moveTo>
                <a:cubicBezTo>
                  <a:pt x="1419" y="4854"/>
                  <a:pt x="1582" y="5019"/>
                  <a:pt x="1783" y="5019"/>
                </a:cubicBezTo>
                <a:cubicBezTo>
                  <a:pt x="1982" y="5019"/>
                  <a:pt x="2146" y="4854"/>
                  <a:pt x="2146" y="4655"/>
                </a:cubicBezTo>
                <a:cubicBezTo>
                  <a:pt x="2146" y="4454"/>
                  <a:pt x="1982" y="4292"/>
                  <a:pt x="1783" y="4292"/>
                </a:cubicBezTo>
                <a:cubicBezTo>
                  <a:pt x="1582" y="4292"/>
                  <a:pt x="1419" y="4453"/>
                  <a:pt x="1419" y="4655"/>
                </a:cubicBezTo>
                <a:close/>
                <a:moveTo>
                  <a:pt x="9310" y="5596"/>
                </a:moveTo>
                <a:lnTo>
                  <a:pt x="9310" y="6983"/>
                </a:lnTo>
                <a:cubicBezTo>
                  <a:pt x="9310" y="7551"/>
                  <a:pt x="9085" y="8132"/>
                  <a:pt x="8694" y="8575"/>
                </a:cubicBezTo>
                <a:cubicBezTo>
                  <a:pt x="8275" y="9048"/>
                  <a:pt x="7728" y="9310"/>
                  <a:pt x="7152" y="9310"/>
                </a:cubicBezTo>
                <a:lnTo>
                  <a:pt x="7102" y="9310"/>
                </a:lnTo>
                <a:cubicBezTo>
                  <a:pt x="6526" y="9310"/>
                  <a:pt x="5979" y="9050"/>
                  <a:pt x="5560" y="8575"/>
                </a:cubicBezTo>
                <a:cubicBezTo>
                  <a:pt x="5168" y="8132"/>
                  <a:pt x="4944" y="7551"/>
                  <a:pt x="4944" y="6983"/>
                </a:cubicBezTo>
                <a:lnTo>
                  <a:pt x="4944" y="5596"/>
                </a:lnTo>
                <a:cubicBezTo>
                  <a:pt x="4944" y="5452"/>
                  <a:pt x="5028" y="5324"/>
                  <a:pt x="5159" y="5263"/>
                </a:cubicBezTo>
                <a:lnTo>
                  <a:pt x="6947" y="4466"/>
                </a:lnTo>
                <a:cubicBezTo>
                  <a:pt x="7005" y="4438"/>
                  <a:pt x="7067" y="4430"/>
                  <a:pt x="7128" y="4434"/>
                </a:cubicBezTo>
                <a:cubicBezTo>
                  <a:pt x="7188" y="4430"/>
                  <a:pt x="7249" y="4438"/>
                  <a:pt x="7310" y="4466"/>
                </a:cubicBezTo>
                <a:lnTo>
                  <a:pt x="9097" y="5263"/>
                </a:lnTo>
                <a:cubicBezTo>
                  <a:pt x="9226" y="5324"/>
                  <a:pt x="9310" y="5454"/>
                  <a:pt x="9310" y="5596"/>
                </a:cubicBezTo>
                <a:close/>
                <a:moveTo>
                  <a:pt x="8583" y="5833"/>
                </a:moveTo>
                <a:lnTo>
                  <a:pt x="7126" y="5182"/>
                </a:lnTo>
                <a:lnTo>
                  <a:pt x="5669" y="5833"/>
                </a:lnTo>
                <a:lnTo>
                  <a:pt x="5669" y="6983"/>
                </a:lnTo>
                <a:cubicBezTo>
                  <a:pt x="5669" y="7736"/>
                  <a:pt x="6282" y="8583"/>
                  <a:pt x="7101" y="8583"/>
                </a:cubicBezTo>
                <a:lnTo>
                  <a:pt x="7150" y="8583"/>
                </a:lnTo>
                <a:cubicBezTo>
                  <a:pt x="7969" y="8583"/>
                  <a:pt x="8580" y="7739"/>
                  <a:pt x="8580" y="6983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7361193" y="3744333"/>
            <a:ext cx="338338" cy="236834"/>
          </a:xfrm>
          <a:custGeom>
            <a:rect b="b" l="l" r="r" t="t"/>
            <a:pathLst>
              <a:path extrusionOk="0" h="6510" w="9311">
                <a:moveTo>
                  <a:pt x="4292" y="4854"/>
                </a:moveTo>
                <a:lnTo>
                  <a:pt x="4292" y="4237"/>
                </a:lnTo>
                <a:cubicBezTo>
                  <a:pt x="4106" y="4118"/>
                  <a:pt x="3982" y="3910"/>
                  <a:pt x="3982" y="3671"/>
                </a:cubicBezTo>
                <a:lnTo>
                  <a:pt x="3982" y="3671"/>
                </a:lnTo>
                <a:cubicBezTo>
                  <a:pt x="3982" y="3301"/>
                  <a:pt x="4285" y="2999"/>
                  <a:pt x="4656" y="2999"/>
                </a:cubicBezTo>
                <a:lnTo>
                  <a:pt x="4656" y="2999"/>
                </a:lnTo>
                <a:cubicBezTo>
                  <a:pt x="5026" y="2999"/>
                  <a:pt x="5328" y="3301"/>
                  <a:pt x="5328" y="3671"/>
                </a:cubicBezTo>
                <a:lnTo>
                  <a:pt x="5328" y="3671"/>
                </a:lnTo>
                <a:cubicBezTo>
                  <a:pt x="5328" y="3910"/>
                  <a:pt x="5204" y="4119"/>
                  <a:pt x="5019" y="4237"/>
                </a:cubicBezTo>
                <a:lnTo>
                  <a:pt x="5019" y="4854"/>
                </a:lnTo>
                <a:cubicBezTo>
                  <a:pt x="5019" y="5053"/>
                  <a:pt x="4855" y="5218"/>
                  <a:pt x="4656" y="5218"/>
                </a:cubicBezTo>
                <a:cubicBezTo>
                  <a:pt x="4453" y="5218"/>
                  <a:pt x="4292" y="5056"/>
                  <a:pt x="4292" y="4854"/>
                </a:cubicBezTo>
                <a:close/>
                <a:moveTo>
                  <a:pt x="8401" y="2722"/>
                </a:moveTo>
                <a:lnTo>
                  <a:pt x="8401" y="2479"/>
                </a:lnTo>
                <a:cubicBezTo>
                  <a:pt x="8401" y="1111"/>
                  <a:pt x="7288" y="0"/>
                  <a:pt x="5922" y="0"/>
                </a:cubicBezTo>
                <a:cubicBezTo>
                  <a:pt x="5328" y="0"/>
                  <a:pt x="4752" y="215"/>
                  <a:pt x="4302" y="604"/>
                </a:cubicBezTo>
                <a:cubicBezTo>
                  <a:pt x="4004" y="861"/>
                  <a:pt x="3775" y="1184"/>
                  <a:pt x="3627" y="1543"/>
                </a:cubicBezTo>
                <a:cubicBezTo>
                  <a:pt x="3403" y="1428"/>
                  <a:pt x="3150" y="1364"/>
                  <a:pt x="2891" y="1364"/>
                </a:cubicBezTo>
                <a:cubicBezTo>
                  <a:pt x="1998" y="1364"/>
                  <a:pt x="1274" y="2090"/>
                  <a:pt x="1274" y="2982"/>
                </a:cubicBezTo>
                <a:lnTo>
                  <a:pt x="1274" y="3314"/>
                </a:lnTo>
                <a:cubicBezTo>
                  <a:pt x="546" y="3477"/>
                  <a:pt x="1" y="4122"/>
                  <a:pt x="1" y="4892"/>
                </a:cubicBezTo>
                <a:cubicBezTo>
                  <a:pt x="1" y="5325"/>
                  <a:pt x="164" y="5730"/>
                  <a:pt x="460" y="6034"/>
                </a:cubicBezTo>
                <a:cubicBezTo>
                  <a:pt x="760" y="6341"/>
                  <a:pt x="1166" y="6509"/>
                  <a:pt x="1601" y="6509"/>
                </a:cubicBezTo>
                <a:lnTo>
                  <a:pt x="7274" y="6509"/>
                </a:lnTo>
                <a:cubicBezTo>
                  <a:pt x="7283" y="6509"/>
                  <a:pt x="7291" y="6509"/>
                  <a:pt x="7300" y="6508"/>
                </a:cubicBezTo>
                <a:cubicBezTo>
                  <a:pt x="7652" y="6498"/>
                  <a:pt x="7995" y="6397"/>
                  <a:pt x="8295" y="6218"/>
                </a:cubicBezTo>
                <a:cubicBezTo>
                  <a:pt x="8468" y="6117"/>
                  <a:pt x="8525" y="5894"/>
                  <a:pt x="8423" y="5721"/>
                </a:cubicBezTo>
                <a:cubicBezTo>
                  <a:pt x="8321" y="5548"/>
                  <a:pt x="8097" y="5491"/>
                  <a:pt x="7924" y="5594"/>
                </a:cubicBezTo>
                <a:cubicBezTo>
                  <a:pt x="7726" y="5712"/>
                  <a:pt x="7499" y="5778"/>
                  <a:pt x="7267" y="5781"/>
                </a:cubicBezTo>
                <a:lnTo>
                  <a:pt x="7255" y="5781"/>
                </a:lnTo>
                <a:lnTo>
                  <a:pt x="1601" y="5781"/>
                </a:lnTo>
                <a:cubicBezTo>
                  <a:pt x="1112" y="5781"/>
                  <a:pt x="728" y="5391"/>
                  <a:pt x="728" y="4890"/>
                </a:cubicBezTo>
                <a:cubicBezTo>
                  <a:pt x="728" y="4399"/>
                  <a:pt x="1135" y="3999"/>
                  <a:pt x="1633" y="3999"/>
                </a:cubicBezTo>
                <a:lnTo>
                  <a:pt x="1637" y="3999"/>
                </a:lnTo>
                <a:cubicBezTo>
                  <a:pt x="1837" y="3999"/>
                  <a:pt x="2001" y="3836"/>
                  <a:pt x="2001" y="3635"/>
                </a:cubicBezTo>
                <a:lnTo>
                  <a:pt x="2001" y="2981"/>
                </a:lnTo>
                <a:cubicBezTo>
                  <a:pt x="2001" y="2490"/>
                  <a:pt x="2401" y="2090"/>
                  <a:pt x="2891" y="2090"/>
                </a:cubicBezTo>
                <a:cubicBezTo>
                  <a:pt x="3146" y="2090"/>
                  <a:pt x="3390" y="2201"/>
                  <a:pt x="3559" y="2391"/>
                </a:cubicBezTo>
                <a:cubicBezTo>
                  <a:pt x="3652" y="2498"/>
                  <a:pt x="3799" y="2540"/>
                  <a:pt x="3933" y="2501"/>
                </a:cubicBezTo>
                <a:cubicBezTo>
                  <a:pt x="4068" y="2461"/>
                  <a:pt x="4170" y="2346"/>
                  <a:pt x="4190" y="2208"/>
                </a:cubicBezTo>
                <a:cubicBezTo>
                  <a:pt x="4321" y="1364"/>
                  <a:pt x="5064" y="729"/>
                  <a:pt x="5921" y="729"/>
                </a:cubicBezTo>
                <a:cubicBezTo>
                  <a:pt x="6887" y="729"/>
                  <a:pt x="7672" y="1514"/>
                  <a:pt x="7672" y="2479"/>
                </a:cubicBezTo>
                <a:lnTo>
                  <a:pt x="7672" y="2927"/>
                </a:lnTo>
                <a:cubicBezTo>
                  <a:pt x="7672" y="3061"/>
                  <a:pt x="7747" y="3184"/>
                  <a:pt x="7864" y="3248"/>
                </a:cubicBezTo>
                <a:cubicBezTo>
                  <a:pt x="8307" y="3482"/>
                  <a:pt x="8582" y="3939"/>
                  <a:pt x="8582" y="4438"/>
                </a:cubicBezTo>
                <a:cubicBezTo>
                  <a:pt x="8582" y="4637"/>
                  <a:pt x="8744" y="4802"/>
                  <a:pt x="8945" y="4802"/>
                </a:cubicBezTo>
                <a:cubicBezTo>
                  <a:pt x="9144" y="4802"/>
                  <a:pt x="9309" y="4637"/>
                  <a:pt x="9309" y="4438"/>
                </a:cubicBezTo>
                <a:cubicBezTo>
                  <a:pt x="9310" y="3743"/>
                  <a:pt x="8967" y="3104"/>
                  <a:pt x="8401" y="2722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5352552" y="2876984"/>
            <a:ext cx="338324" cy="338325"/>
          </a:xfrm>
          <a:custGeom>
            <a:rect b="b" l="l" r="r" t="t"/>
            <a:pathLst>
              <a:path extrusionOk="0" h="9310" w="9355">
                <a:moveTo>
                  <a:pt x="7880" y="7855"/>
                </a:moveTo>
                <a:cubicBezTo>
                  <a:pt x="7681" y="7855"/>
                  <a:pt x="7516" y="7691"/>
                  <a:pt x="7516" y="7491"/>
                </a:cubicBezTo>
                <a:cubicBezTo>
                  <a:pt x="7516" y="7291"/>
                  <a:pt x="7681" y="7128"/>
                  <a:pt x="7880" y="7128"/>
                </a:cubicBezTo>
                <a:cubicBezTo>
                  <a:pt x="8081" y="7128"/>
                  <a:pt x="8244" y="7291"/>
                  <a:pt x="8244" y="7491"/>
                </a:cubicBezTo>
                <a:cubicBezTo>
                  <a:pt x="8244" y="7693"/>
                  <a:pt x="8082" y="7855"/>
                  <a:pt x="7880" y="7855"/>
                </a:cubicBezTo>
                <a:close/>
                <a:moveTo>
                  <a:pt x="9076" y="6265"/>
                </a:moveTo>
                <a:cubicBezTo>
                  <a:pt x="8919" y="5916"/>
                  <a:pt x="8569" y="5690"/>
                  <a:pt x="8181" y="5690"/>
                </a:cubicBezTo>
                <a:lnTo>
                  <a:pt x="7047" y="5690"/>
                </a:lnTo>
                <a:lnTo>
                  <a:pt x="7044" y="5690"/>
                </a:lnTo>
                <a:cubicBezTo>
                  <a:pt x="6635" y="5690"/>
                  <a:pt x="6278" y="5933"/>
                  <a:pt x="6134" y="6306"/>
                </a:cubicBezTo>
                <a:cubicBezTo>
                  <a:pt x="6116" y="6355"/>
                  <a:pt x="6094" y="6418"/>
                  <a:pt x="6068" y="6491"/>
                </a:cubicBezTo>
                <a:lnTo>
                  <a:pt x="3688" y="6491"/>
                </a:lnTo>
                <a:cubicBezTo>
                  <a:pt x="3589" y="6491"/>
                  <a:pt x="3494" y="6531"/>
                  <a:pt x="3427" y="6603"/>
                </a:cubicBezTo>
                <a:lnTo>
                  <a:pt x="2802" y="7245"/>
                </a:lnTo>
                <a:cubicBezTo>
                  <a:pt x="2664" y="7388"/>
                  <a:pt x="2665" y="7613"/>
                  <a:pt x="2803" y="7755"/>
                </a:cubicBezTo>
                <a:lnTo>
                  <a:pt x="3441" y="8402"/>
                </a:lnTo>
                <a:cubicBezTo>
                  <a:pt x="3509" y="8472"/>
                  <a:pt x="3602" y="8511"/>
                  <a:pt x="3701" y="8511"/>
                </a:cubicBezTo>
                <a:lnTo>
                  <a:pt x="4882" y="8511"/>
                </a:lnTo>
                <a:cubicBezTo>
                  <a:pt x="5083" y="8511"/>
                  <a:pt x="5246" y="8348"/>
                  <a:pt x="5246" y="8147"/>
                </a:cubicBezTo>
                <a:cubicBezTo>
                  <a:pt x="5246" y="7948"/>
                  <a:pt x="5083" y="7784"/>
                  <a:pt x="4882" y="7784"/>
                </a:cubicBezTo>
                <a:lnTo>
                  <a:pt x="3854" y="7784"/>
                </a:lnTo>
                <a:lnTo>
                  <a:pt x="3573" y="7499"/>
                </a:lnTo>
                <a:lnTo>
                  <a:pt x="3843" y="7221"/>
                </a:lnTo>
                <a:lnTo>
                  <a:pt x="6344" y="7221"/>
                </a:lnTo>
                <a:cubicBezTo>
                  <a:pt x="6511" y="7221"/>
                  <a:pt x="6657" y="7106"/>
                  <a:pt x="6697" y="6944"/>
                </a:cubicBezTo>
                <a:cubicBezTo>
                  <a:pt x="6727" y="6824"/>
                  <a:pt x="6763" y="6707"/>
                  <a:pt x="6817" y="6569"/>
                </a:cubicBezTo>
                <a:cubicBezTo>
                  <a:pt x="6852" y="6479"/>
                  <a:pt x="6940" y="6421"/>
                  <a:pt x="7048" y="6421"/>
                </a:cubicBezTo>
                <a:lnTo>
                  <a:pt x="7048" y="6421"/>
                </a:lnTo>
                <a:lnTo>
                  <a:pt x="8183" y="6421"/>
                </a:lnTo>
                <a:cubicBezTo>
                  <a:pt x="8286" y="6421"/>
                  <a:pt x="8373" y="6476"/>
                  <a:pt x="8414" y="6563"/>
                </a:cubicBezTo>
                <a:cubicBezTo>
                  <a:pt x="8511" y="6781"/>
                  <a:pt x="8628" y="7120"/>
                  <a:pt x="8628" y="7491"/>
                </a:cubicBezTo>
                <a:cubicBezTo>
                  <a:pt x="8628" y="7864"/>
                  <a:pt x="8511" y="8211"/>
                  <a:pt x="8415" y="8435"/>
                </a:cubicBezTo>
                <a:cubicBezTo>
                  <a:pt x="8375" y="8525"/>
                  <a:pt x="8286" y="8584"/>
                  <a:pt x="8185" y="8584"/>
                </a:cubicBezTo>
                <a:lnTo>
                  <a:pt x="8185" y="8584"/>
                </a:lnTo>
                <a:lnTo>
                  <a:pt x="7038" y="8584"/>
                </a:lnTo>
                <a:cubicBezTo>
                  <a:pt x="6939" y="8584"/>
                  <a:pt x="6844" y="8518"/>
                  <a:pt x="6804" y="8422"/>
                </a:cubicBezTo>
                <a:cubicBezTo>
                  <a:pt x="6763" y="8319"/>
                  <a:pt x="6724" y="8203"/>
                  <a:pt x="6692" y="8061"/>
                </a:cubicBezTo>
                <a:cubicBezTo>
                  <a:pt x="6644" y="7868"/>
                  <a:pt x="6447" y="7746"/>
                  <a:pt x="6252" y="7792"/>
                </a:cubicBezTo>
                <a:cubicBezTo>
                  <a:pt x="6059" y="7840"/>
                  <a:pt x="5937" y="8037"/>
                  <a:pt x="5983" y="8232"/>
                </a:cubicBezTo>
                <a:cubicBezTo>
                  <a:pt x="6025" y="8408"/>
                  <a:pt x="6075" y="8560"/>
                  <a:pt x="6132" y="8699"/>
                </a:cubicBezTo>
                <a:cubicBezTo>
                  <a:pt x="6284" y="9070"/>
                  <a:pt x="6638" y="9310"/>
                  <a:pt x="7036" y="9310"/>
                </a:cubicBezTo>
                <a:lnTo>
                  <a:pt x="8184" y="9310"/>
                </a:lnTo>
                <a:lnTo>
                  <a:pt x="8185" y="9310"/>
                </a:lnTo>
                <a:cubicBezTo>
                  <a:pt x="8575" y="9310"/>
                  <a:pt x="8924" y="9080"/>
                  <a:pt x="9080" y="8723"/>
                </a:cubicBezTo>
                <a:cubicBezTo>
                  <a:pt x="9207" y="8435"/>
                  <a:pt x="9355" y="7987"/>
                  <a:pt x="9355" y="7487"/>
                </a:cubicBezTo>
                <a:cubicBezTo>
                  <a:pt x="9354" y="6991"/>
                  <a:pt x="9202" y="6549"/>
                  <a:pt x="9076" y="6265"/>
                </a:cubicBezTo>
                <a:close/>
                <a:moveTo>
                  <a:pt x="2799" y="8946"/>
                </a:moveTo>
                <a:cubicBezTo>
                  <a:pt x="2799" y="9145"/>
                  <a:pt x="2635" y="9310"/>
                  <a:pt x="2435" y="9310"/>
                </a:cubicBezTo>
                <a:lnTo>
                  <a:pt x="1148" y="9310"/>
                </a:lnTo>
                <a:cubicBezTo>
                  <a:pt x="815" y="9310"/>
                  <a:pt x="502" y="9160"/>
                  <a:pt x="293" y="8902"/>
                </a:cubicBezTo>
                <a:cubicBezTo>
                  <a:pt x="82" y="8642"/>
                  <a:pt x="0" y="8306"/>
                  <a:pt x="67" y="7977"/>
                </a:cubicBezTo>
                <a:cubicBezTo>
                  <a:pt x="286" y="6927"/>
                  <a:pt x="864" y="5974"/>
                  <a:pt x="1695" y="5290"/>
                </a:cubicBezTo>
                <a:cubicBezTo>
                  <a:pt x="2147" y="4918"/>
                  <a:pt x="2665" y="4634"/>
                  <a:pt x="3218" y="4453"/>
                </a:cubicBezTo>
                <a:cubicBezTo>
                  <a:pt x="2614" y="4002"/>
                  <a:pt x="2226" y="3282"/>
                  <a:pt x="2226" y="2473"/>
                </a:cubicBezTo>
                <a:cubicBezTo>
                  <a:pt x="2226" y="1108"/>
                  <a:pt x="3334" y="0"/>
                  <a:pt x="4699" y="0"/>
                </a:cubicBezTo>
                <a:cubicBezTo>
                  <a:pt x="6062" y="0"/>
                  <a:pt x="7172" y="1108"/>
                  <a:pt x="7172" y="2473"/>
                </a:cubicBezTo>
                <a:cubicBezTo>
                  <a:pt x="7172" y="3282"/>
                  <a:pt x="6780" y="4000"/>
                  <a:pt x="6178" y="4453"/>
                </a:cubicBezTo>
                <a:cubicBezTo>
                  <a:pt x="6241" y="4473"/>
                  <a:pt x="6300" y="4495"/>
                  <a:pt x="6360" y="4517"/>
                </a:cubicBezTo>
                <a:cubicBezTo>
                  <a:pt x="6548" y="4588"/>
                  <a:pt x="6644" y="4796"/>
                  <a:pt x="6574" y="4985"/>
                </a:cubicBezTo>
                <a:cubicBezTo>
                  <a:pt x="6503" y="5173"/>
                  <a:pt x="6293" y="5269"/>
                  <a:pt x="6104" y="5199"/>
                </a:cubicBezTo>
                <a:cubicBezTo>
                  <a:pt x="5684" y="5040"/>
                  <a:pt x="5243" y="4956"/>
                  <a:pt x="4792" y="4946"/>
                </a:cubicBezTo>
                <a:cubicBezTo>
                  <a:pt x="4760" y="4947"/>
                  <a:pt x="4729" y="4947"/>
                  <a:pt x="4699" y="4947"/>
                </a:cubicBezTo>
                <a:cubicBezTo>
                  <a:pt x="4667" y="4947"/>
                  <a:pt x="4636" y="4947"/>
                  <a:pt x="4606" y="4946"/>
                </a:cubicBezTo>
                <a:cubicBezTo>
                  <a:pt x="2758" y="4989"/>
                  <a:pt x="1157" y="6313"/>
                  <a:pt x="780" y="8127"/>
                </a:cubicBezTo>
                <a:cubicBezTo>
                  <a:pt x="757" y="8240"/>
                  <a:pt x="784" y="8357"/>
                  <a:pt x="857" y="8445"/>
                </a:cubicBezTo>
                <a:cubicBezTo>
                  <a:pt x="898" y="8496"/>
                  <a:pt x="992" y="8584"/>
                  <a:pt x="1148" y="8584"/>
                </a:cubicBezTo>
                <a:lnTo>
                  <a:pt x="2435" y="8584"/>
                </a:lnTo>
                <a:cubicBezTo>
                  <a:pt x="2636" y="8582"/>
                  <a:pt x="2799" y="8745"/>
                  <a:pt x="2799" y="8946"/>
                </a:cubicBezTo>
                <a:close/>
                <a:moveTo>
                  <a:pt x="4614" y="4217"/>
                </a:moveTo>
                <a:cubicBezTo>
                  <a:pt x="4644" y="4217"/>
                  <a:pt x="4671" y="4214"/>
                  <a:pt x="4700" y="4214"/>
                </a:cubicBezTo>
                <a:cubicBezTo>
                  <a:pt x="4729" y="4214"/>
                  <a:pt x="4757" y="4214"/>
                  <a:pt x="4786" y="4217"/>
                </a:cubicBezTo>
                <a:cubicBezTo>
                  <a:pt x="5710" y="4173"/>
                  <a:pt x="6446" y="3407"/>
                  <a:pt x="6446" y="2473"/>
                </a:cubicBezTo>
                <a:cubicBezTo>
                  <a:pt x="6446" y="1511"/>
                  <a:pt x="5662" y="727"/>
                  <a:pt x="4700" y="727"/>
                </a:cubicBezTo>
                <a:cubicBezTo>
                  <a:pt x="3739" y="727"/>
                  <a:pt x="2955" y="1511"/>
                  <a:pt x="2955" y="2473"/>
                </a:cubicBezTo>
                <a:cubicBezTo>
                  <a:pt x="2953" y="3407"/>
                  <a:pt x="3691" y="4173"/>
                  <a:pt x="4614" y="4217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4" name="Google Shape;124;p17"/>
          <p:cNvCxnSpPr>
            <a:stCxn id="119" idx="5"/>
            <a:endCxn id="120" idx="2"/>
          </p:cNvCxnSpPr>
          <p:nvPr/>
        </p:nvCxnSpPr>
        <p:spPr>
          <a:xfrm>
            <a:off x="5810424" y="3334862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5" name="Google Shape;125;p17"/>
          <p:cNvSpPr txBox="1"/>
          <p:nvPr/>
        </p:nvSpPr>
        <p:spPr>
          <a:xfrm>
            <a:off x="7122075" y="2637854"/>
            <a:ext cx="8166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AUTH SERVER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7019025" y="4258650"/>
            <a:ext cx="10227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DATABASE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127" name="Google Shape;127;p17"/>
          <p:cNvCxnSpPr/>
          <p:nvPr/>
        </p:nvCxnSpPr>
        <p:spPr>
          <a:xfrm flipH="1" rot="10800000">
            <a:off x="5810424" y="2153238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17"/>
          <p:cNvCxnSpPr/>
          <p:nvPr/>
        </p:nvCxnSpPr>
        <p:spPr>
          <a:xfrm>
            <a:off x="5810424" y="3411062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29" name="Google Shape;129;p17"/>
          <p:cNvSpPr txBox="1"/>
          <p:nvPr/>
        </p:nvSpPr>
        <p:spPr>
          <a:xfrm>
            <a:off x="5113413" y="3454439"/>
            <a:ext cx="81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CLIENT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 rot="-1321296">
            <a:off x="5817554" y="2466896"/>
            <a:ext cx="1478573" cy="4002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❷ Auth Token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 rot="-1321296">
            <a:off x="5580663" y="1853226"/>
            <a:ext cx="1478573" cy="58020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❶ Auth Request (</a:t>
            </a:r>
            <a:r>
              <a:rPr lang="en" sz="1000">
                <a:solidFill>
                  <a:srgbClr val="990000"/>
                </a:solidFill>
                <a:latin typeface="Overpass"/>
                <a:ea typeface="Overpass"/>
                <a:cs typeface="Overpass"/>
                <a:sym typeface="Overpass"/>
              </a:rPr>
              <a:t>Password</a:t>
            </a: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)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 rot="1209918">
            <a:off x="5862824" y="3248175"/>
            <a:ext cx="1354104" cy="4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❸ Auth Token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 rot="1210405">
            <a:off x="5613325" y="3634375"/>
            <a:ext cx="1551052" cy="400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❹ Stored Data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/>
        </p:nvSpPr>
        <p:spPr>
          <a:xfrm>
            <a:off x="525000" y="381625"/>
            <a:ext cx="80940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Password Management Service</a:t>
            </a:r>
            <a:endParaRPr b="1" sz="3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 rot="-312">
            <a:off x="1205325" y="1821398"/>
            <a:ext cx="33084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Two problems with this architecture:</a:t>
            </a:r>
            <a:endParaRPr b="1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verpass"/>
              <a:buChar char="●"/>
            </a:pPr>
            <a:r>
              <a:rPr lang="en">
                <a:solidFill>
                  <a:srgbClr val="990000"/>
                </a:solidFill>
                <a:latin typeface="Overpass"/>
                <a:ea typeface="Overpass"/>
                <a:cs typeface="Overpass"/>
                <a:sym typeface="Overpass"/>
              </a:rPr>
              <a:t>Passwords are insecure</a:t>
            </a:r>
            <a:endParaRPr>
              <a:solidFill>
                <a:srgbClr val="99000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verpass"/>
              <a:buChar char="●"/>
            </a:pPr>
            <a:r>
              <a:rPr lang="en">
                <a:solidFill>
                  <a:srgbClr val="990000"/>
                </a:solidFill>
                <a:latin typeface="Overpass"/>
                <a:ea typeface="Overpass"/>
                <a:cs typeface="Overpass"/>
                <a:sym typeface="Overpass"/>
              </a:rPr>
              <a:t>Databases are leaky</a:t>
            </a:r>
            <a:endParaRPr>
              <a:solidFill>
                <a:srgbClr val="99000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7122063" y="18212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" name="Google Shape;144;p18"/>
          <p:cNvCxnSpPr>
            <a:stCxn id="145" idx="7"/>
            <a:endCxn id="143" idx="2"/>
          </p:cNvCxnSpPr>
          <p:nvPr/>
        </p:nvCxnSpPr>
        <p:spPr>
          <a:xfrm flipH="1" rot="10800000">
            <a:off x="5810424" y="2229438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46" name="Google Shape;146;p18"/>
          <p:cNvSpPr/>
          <p:nvPr/>
        </p:nvSpPr>
        <p:spPr>
          <a:xfrm>
            <a:off x="7122063" y="34544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5113413" y="26378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7361193" y="2060387"/>
            <a:ext cx="338338" cy="338325"/>
          </a:xfrm>
          <a:custGeom>
            <a:rect b="b" l="l" r="r" t="t"/>
            <a:pathLst>
              <a:path extrusionOk="0" h="9310" w="9311">
                <a:moveTo>
                  <a:pt x="2146" y="1800"/>
                </a:moveTo>
                <a:cubicBezTo>
                  <a:pt x="2146" y="2001"/>
                  <a:pt x="1982" y="2163"/>
                  <a:pt x="1783" y="2163"/>
                </a:cubicBezTo>
                <a:cubicBezTo>
                  <a:pt x="1582" y="2163"/>
                  <a:pt x="1419" y="2001"/>
                  <a:pt x="1419" y="1800"/>
                </a:cubicBezTo>
                <a:cubicBezTo>
                  <a:pt x="1419" y="1601"/>
                  <a:pt x="1582" y="1436"/>
                  <a:pt x="1783" y="1436"/>
                </a:cubicBezTo>
                <a:cubicBezTo>
                  <a:pt x="1982" y="1436"/>
                  <a:pt x="2146" y="1599"/>
                  <a:pt x="2146" y="1800"/>
                </a:cubicBezTo>
                <a:close/>
                <a:moveTo>
                  <a:pt x="4874" y="8946"/>
                </a:moveTo>
                <a:cubicBezTo>
                  <a:pt x="4874" y="9146"/>
                  <a:pt x="4709" y="9310"/>
                  <a:pt x="4510" y="9310"/>
                </a:cubicBezTo>
                <a:lnTo>
                  <a:pt x="1455" y="9310"/>
                </a:lnTo>
                <a:cubicBezTo>
                  <a:pt x="653" y="9310"/>
                  <a:pt x="1" y="8657"/>
                  <a:pt x="1" y="7855"/>
                </a:cubicBezTo>
                <a:lnTo>
                  <a:pt x="1" y="7182"/>
                </a:lnTo>
                <a:cubicBezTo>
                  <a:pt x="1" y="6748"/>
                  <a:pt x="191" y="6359"/>
                  <a:pt x="495" y="6091"/>
                </a:cubicBezTo>
                <a:cubicBezTo>
                  <a:pt x="193" y="5825"/>
                  <a:pt x="1" y="5435"/>
                  <a:pt x="1" y="5000"/>
                </a:cubicBezTo>
                <a:lnTo>
                  <a:pt x="1" y="4309"/>
                </a:lnTo>
                <a:cubicBezTo>
                  <a:pt x="1" y="3876"/>
                  <a:pt x="191" y="3486"/>
                  <a:pt x="495" y="3218"/>
                </a:cubicBezTo>
                <a:cubicBezTo>
                  <a:pt x="193" y="2952"/>
                  <a:pt x="1" y="2562"/>
                  <a:pt x="1" y="2127"/>
                </a:cubicBezTo>
                <a:lnTo>
                  <a:pt x="1" y="1455"/>
                </a:lnTo>
                <a:cubicBezTo>
                  <a:pt x="1" y="654"/>
                  <a:pt x="653" y="0"/>
                  <a:pt x="1455" y="0"/>
                </a:cubicBezTo>
                <a:lnTo>
                  <a:pt x="7128" y="0"/>
                </a:lnTo>
                <a:cubicBezTo>
                  <a:pt x="7930" y="0"/>
                  <a:pt x="8583" y="654"/>
                  <a:pt x="8583" y="1455"/>
                </a:cubicBezTo>
                <a:lnTo>
                  <a:pt x="8583" y="2491"/>
                </a:lnTo>
                <a:cubicBezTo>
                  <a:pt x="8583" y="2824"/>
                  <a:pt x="8433" y="3122"/>
                  <a:pt x="8196" y="3323"/>
                </a:cubicBezTo>
                <a:cubicBezTo>
                  <a:pt x="8280" y="3413"/>
                  <a:pt x="8355" y="3516"/>
                  <a:pt x="8414" y="3630"/>
                </a:cubicBezTo>
                <a:cubicBezTo>
                  <a:pt x="8510" y="3807"/>
                  <a:pt x="8440" y="4028"/>
                  <a:pt x="8264" y="4120"/>
                </a:cubicBezTo>
                <a:cubicBezTo>
                  <a:pt x="8086" y="4214"/>
                  <a:pt x="7866" y="4146"/>
                  <a:pt x="7773" y="3969"/>
                </a:cubicBezTo>
                <a:cubicBezTo>
                  <a:pt x="7646" y="3730"/>
                  <a:pt x="7400" y="3582"/>
                  <a:pt x="7130" y="3582"/>
                </a:cubicBezTo>
                <a:lnTo>
                  <a:pt x="3511" y="3582"/>
                </a:lnTo>
                <a:lnTo>
                  <a:pt x="3511" y="4818"/>
                </a:lnTo>
                <a:cubicBezTo>
                  <a:pt x="3511" y="5019"/>
                  <a:pt x="3348" y="5182"/>
                  <a:pt x="3147" y="5182"/>
                </a:cubicBezTo>
                <a:cubicBezTo>
                  <a:pt x="2948" y="5182"/>
                  <a:pt x="2784" y="5019"/>
                  <a:pt x="2784" y="4818"/>
                </a:cubicBezTo>
                <a:lnTo>
                  <a:pt x="2784" y="3582"/>
                </a:lnTo>
                <a:lnTo>
                  <a:pt x="1457" y="3582"/>
                </a:lnTo>
                <a:cubicBezTo>
                  <a:pt x="1055" y="3582"/>
                  <a:pt x="730" y="3908"/>
                  <a:pt x="730" y="4309"/>
                </a:cubicBezTo>
                <a:lnTo>
                  <a:pt x="730" y="5000"/>
                </a:lnTo>
                <a:cubicBezTo>
                  <a:pt x="730" y="5401"/>
                  <a:pt x="1055" y="5727"/>
                  <a:pt x="1457" y="5727"/>
                </a:cubicBezTo>
                <a:lnTo>
                  <a:pt x="2330" y="5727"/>
                </a:lnTo>
                <a:lnTo>
                  <a:pt x="3857" y="5727"/>
                </a:lnTo>
                <a:cubicBezTo>
                  <a:pt x="4056" y="5727"/>
                  <a:pt x="4221" y="5892"/>
                  <a:pt x="4221" y="6091"/>
                </a:cubicBezTo>
                <a:cubicBezTo>
                  <a:pt x="4221" y="6292"/>
                  <a:pt x="4056" y="6455"/>
                  <a:pt x="3857" y="6455"/>
                </a:cubicBezTo>
                <a:lnTo>
                  <a:pt x="3511" y="6455"/>
                </a:lnTo>
                <a:lnTo>
                  <a:pt x="3511" y="7673"/>
                </a:lnTo>
                <a:cubicBezTo>
                  <a:pt x="3511" y="7873"/>
                  <a:pt x="3348" y="8037"/>
                  <a:pt x="3147" y="8037"/>
                </a:cubicBezTo>
                <a:cubicBezTo>
                  <a:pt x="2948" y="8037"/>
                  <a:pt x="2784" y="7873"/>
                  <a:pt x="2784" y="7673"/>
                </a:cubicBezTo>
                <a:lnTo>
                  <a:pt x="2784" y="6455"/>
                </a:lnTo>
                <a:lnTo>
                  <a:pt x="2330" y="6455"/>
                </a:lnTo>
                <a:lnTo>
                  <a:pt x="1457" y="6455"/>
                </a:lnTo>
                <a:cubicBezTo>
                  <a:pt x="1055" y="6455"/>
                  <a:pt x="730" y="6780"/>
                  <a:pt x="730" y="7182"/>
                </a:cubicBezTo>
                <a:lnTo>
                  <a:pt x="730" y="7855"/>
                </a:lnTo>
                <a:cubicBezTo>
                  <a:pt x="730" y="8257"/>
                  <a:pt x="1055" y="8583"/>
                  <a:pt x="1457" y="8583"/>
                </a:cubicBezTo>
                <a:lnTo>
                  <a:pt x="4512" y="8583"/>
                </a:lnTo>
                <a:cubicBezTo>
                  <a:pt x="4711" y="8583"/>
                  <a:pt x="4874" y="8744"/>
                  <a:pt x="4874" y="8946"/>
                </a:cubicBezTo>
                <a:close/>
                <a:moveTo>
                  <a:pt x="1455" y="2854"/>
                </a:moveTo>
                <a:lnTo>
                  <a:pt x="7128" y="2854"/>
                </a:lnTo>
                <a:lnTo>
                  <a:pt x="7492" y="2854"/>
                </a:lnTo>
                <a:cubicBezTo>
                  <a:pt x="7691" y="2854"/>
                  <a:pt x="7856" y="2691"/>
                  <a:pt x="7856" y="2491"/>
                </a:cubicBezTo>
                <a:lnTo>
                  <a:pt x="7856" y="1455"/>
                </a:lnTo>
                <a:cubicBezTo>
                  <a:pt x="7856" y="1054"/>
                  <a:pt x="7530" y="728"/>
                  <a:pt x="7128" y="728"/>
                </a:cubicBezTo>
                <a:lnTo>
                  <a:pt x="3509" y="728"/>
                </a:lnTo>
                <a:lnTo>
                  <a:pt x="3509" y="1945"/>
                </a:lnTo>
                <a:cubicBezTo>
                  <a:pt x="3509" y="2146"/>
                  <a:pt x="3346" y="2309"/>
                  <a:pt x="3146" y="2309"/>
                </a:cubicBezTo>
                <a:cubicBezTo>
                  <a:pt x="2946" y="2309"/>
                  <a:pt x="2782" y="2146"/>
                  <a:pt x="2782" y="1945"/>
                </a:cubicBezTo>
                <a:lnTo>
                  <a:pt x="2782" y="728"/>
                </a:lnTo>
                <a:lnTo>
                  <a:pt x="1455" y="728"/>
                </a:lnTo>
                <a:cubicBezTo>
                  <a:pt x="1053" y="728"/>
                  <a:pt x="728" y="1054"/>
                  <a:pt x="728" y="1455"/>
                </a:cubicBezTo>
                <a:lnTo>
                  <a:pt x="728" y="2127"/>
                </a:lnTo>
                <a:cubicBezTo>
                  <a:pt x="728" y="2527"/>
                  <a:pt x="1055" y="2854"/>
                  <a:pt x="1455" y="2854"/>
                </a:cubicBezTo>
                <a:close/>
                <a:moveTo>
                  <a:pt x="1419" y="7528"/>
                </a:moveTo>
                <a:cubicBezTo>
                  <a:pt x="1419" y="7727"/>
                  <a:pt x="1582" y="7892"/>
                  <a:pt x="1783" y="7892"/>
                </a:cubicBezTo>
                <a:cubicBezTo>
                  <a:pt x="1982" y="7892"/>
                  <a:pt x="2146" y="7727"/>
                  <a:pt x="2146" y="7528"/>
                </a:cubicBezTo>
                <a:cubicBezTo>
                  <a:pt x="2146" y="7327"/>
                  <a:pt x="1982" y="7164"/>
                  <a:pt x="1783" y="7164"/>
                </a:cubicBezTo>
                <a:cubicBezTo>
                  <a:pt x="1582" y="7164"/>
                  <a:pt x="1419" y="7326"/>
                  <a:pt x="1419" y="7528"/>
                </a:cubicBezTo>
                <a:close/>
                <a:moveTo>
                  <a:pt x="1419" y="4655"/>
                </a:moveTo>
                <a:cubicBezTo>
                  <a:pt x="1419" y="4854"/>
                  <a:pt x="1582" y="5019"/>
                  <a:pt x="1783" y="5019"/>
                </a:cubicBezTo>
                <a:cubicBezTo>
                  <a:pt x="1982" y="5019"/>
                  <a:pt x="2146" y="4854"/>
                  <a:pt x="2146" y="4655"/>
                </a:cubicBezTo>
                <a:cubicBezTo>
                  <a:pt x="2146" y="4454"/>
                  <a:pt x="1982" y="4292"/>
                  <a:pt x="1783" y="4292"/>
                </a:cubicBezTo>
                <a:cubicBezTo>
                  <a:pt x="1582" y="4292"/>
                  <a:pt x="1419" y="4453"/>
                  <a:pt x="1419" y="4655"/>
                </a:cubicBezTo>
                <a:close/>
                <a:moveTo>
                  <a:pt x="9310" y="5596"/>
                </a:moveTo>
                <a:lnTo>
                  <a:pt x="9310" y="6983"/>
                </a:lnTo>
                <a:cubicBezTo>
                  <a:pt x="9310" y="7551"/>
                  <a:pt x="9085" y="8132"/>
                  <a:pt x="8694" y="8575"/>
                </a:cubicBezTo>
                <a:cubicBezTo>
                  <a:pt x="8275" y="9048"/>
                  <a:pt x="7728" y="9310"/>
                  <a:pt x="7152" y="9310"/>
                </a:cubicBezTo>
                <a:lnTo>
                  <a:pt x="7102" y="9310"/>
                </a:lnTo>
                <a:cubicBezTo>
                  <a:pt x="6526" y="9310"/>
                  <a:pt x="5979" y="9050"/>
                  <a:pt x="5560" y="8575"/>
                </a:cubicBezTo>
                <a:cubicBezTo>
                  <a:pt x="5168" y="8132"/>
                  <a:pt x="4944" y="7551"/>
                  <a:pt x="4944" y="6983"/>
                </a:cubicBezTo>
                <a:lnTo>
                  <a:pt x="4944" y="5596"/>
                </a:lnTo>
                <a:cubicBezTo>
                  <a:pt x="4944" y="5452"/>
                  <a:pt x="5028" y="5324"/>
                  <a:pt x="5159" y="5263"/>
                </a:cubicBezTo>
                <a:lnTo>
                  <a:pt x="6947" y="4466"/>
                </a:lnTo>
                <a:cubicBezTo>
                  <a:pt x="7005" y="4438"/>
                  <a:pt x="7067" y="4430"/>
                  <a:pt x="7128" y="4434"/>
                </a:cubicBezTo>
                <a:cubicBezTo>
                  <a:pt x="7188" y="4430"/>
                  <a:pt x="7249" y="4438"/>
                  <a:pt x="7310" y="4466"/>
                </a:cubicBezTo>
                <a:lnTo>
                  <a:pt x="9097" y="5263"/>
                </a:lnTo>
                <a:cubicBezTo>
                  <a:pt x="9226" y="5324"/>
                  <a:pt x="9310" y="5454"/>
                  <a:pt x="9310" y="5596"/>
                </a:cubicBezTo>
                <a:close/>
                <a:moveTo>
                  <a:pt x="8583" y="5833"/>
                </a:moveTo>
                <a:lnTo>
                  <a:pt x="7126" y="5182"/>
                </a:lnTo>
                <a:lnTo>
                  <a:pt x="5669" y="5833"/>
                </a:lnTo>
                <a:lnTo>
                  <a:pt x="5669" y="6983"/>
                </a:lnTo>
                <a:cubicBezTo>
                  <a:pt x="5669" y="7736"/>
                  <a:pt x="6282" y="8583"/>
                  <a:pt x="7101" y="8583"/>
                </a:cubicBezTo>
                <a:lnTo>
                  <a:pt x="7150" y="8583"/>
                </a:lnTo>
                <a:cubicBezTo>
                  <a:pt x="7969" y="8583"/>
                  <a:pt x="8580" y="7739"/>
                  <a:pt x="8580" y="6983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7361193" y="3744333"/>
            <a:ext cx="338338" cy="236834"/>
          </a:xfrm>
          <a:custGeom>
            <a:rect b="b" l="l" r="r" t="t"/>
            <a:pathLst>
              <a:path extrusionOk="0" h="6510" w="9311">
                <a:moveTo>
                  <a:pt x="4292" y="4854"/>
                </a:moveTo>
                <a:lnTo>
                  <a:pt x="4292" y="4237"/>
                </a:lnTo>
                <a:cubicBezTo>
                  <a:pt x="4106" y="4118"/>
                  <a:pt x="3982" y="3910"/>
                  <a:pt x="3982" y="3671"/>
                </a:cubicBezTo>
                <a:lnTo>
                  <a:pt x="3982" y="3671"/>
                </a:lnTo>
                <a:cubicBezTo>
                  <a:pt x="3982" y="3301"/>
                  <a:pt x="4285" y="2999"/>
                  <a:pt x="4656" y="2999"/>
                </a:cubicBezTo>
                <a:lnTo>
                  <a:pt x="4656" y="2999"/>
                </a:lnTo>
                <a:cubicBezTo>
                  <a:pt x="5026" y="2999"/>
                  <a:pt x="5328" y="3301"/>
                  <a:pt x="5328" y="3671"/>
                </a:cubicBezTo>
                <a:lnTo>
                  <a:pt x="5328" y="3671"/>
                </a:lnTo>
                <a:cubicBezTo>
                  <a:pt x="5328" y="3910"/>
                  <a:pt x="5204" y="4119"/>
                  <a:pt x="5019" y="4237"/>
                </a:cubicBezTo>
                <a:lnTo>
                  <a:pt x="5019" y="4854"/>
                </a:lnTo>
                <a:cubicBezTo>
                  <a:pt x="5019" y="5053"/>
                  <a:pt x="4855" y="5218"/>
                  <a:pt x="4656" y="5218"/>
                </a:cubicBezTo>
                <a:cubicBezTo>
                  <a:pt x="4453" y="5218"/>
                  <a:pt x="4292" y="5056"/>
                  <a:pt x="4292" y="4854"/>
                </a:cubicBezTo>
                <a:close/>
                <a:moveTo>
                  <a:pt x="8401" y="2722"/>
                </a:moveTo>
                <a:lnTo>
                  <a:pt x="8401" y="2479"/>
                </a:lnTo>
                <a:cubicBezTo>
                  <a:pt x="8401" y="1111"/>
                  <a:pt x="7288" y="0"/>
                  <a:pt x="5922" y="0"/>
                </a:cubicBezTo>
                <a:cubicBezTo>
                  <a:pt x="5328" y="0"/>
                  <a:pt x="4752" y="215"/>
                  <a:pt x="4302" y="604"/>
                </a:cubicBezTo>
                <a:cubicBezTo>
                  <a:pt x="4004" y="861"/>
                  <a:pt x="3775" y="1184"/>
                  <a:pt x="3627" y="1543"/>
                </a:cubicBezTo>
                <a:cubicBezTo>
                  <a:pt x="3403" y="1428"/>
                  <a:pt x="3150" y="1364"/>
                  <a:pt x="2891" y="1364"/>
                </a:cubicBezTo>
                <a:cubicBezTo>
                  <a:pt x="1998" y="1364"/>
                  <a:pt x="1274" y="2090"/>
                  <a:pt x="1274" y="2982"/>
                </a:cubicBezTo>
                <a:lnTo>
                  <a:pt x="1274" y="3314"/>
                </a:lnTo>
                <a:cubicBezTo>
                  <a:pt x="546" y="3477"/>
                  <a:pt x="1" y="4122"/>
                  <a:pt x="1" y="4892"/>
                </a:cubicBezTo>
                <a:cubicBezTo>
                  <a:pt x="1" y="5325"/>
                  <a:pt x="164" y="5730"/>
                  <a:pt x="460" y="6034"/>
                </a:cubicBezTo>
                <a:cubicBezTo>
                  <a:pt x="760" y="6341"/>
                  <a:pt x="1166" y="6509"/>
                  <a:pt x="1601" y="6509"/>
                </a:cubicBezTo>
                <a:lnTo>
                  <a:pt x="7274" y="6509"/>
                </a:lnTo>
                <a:cubicBezTo>
                  <a:pt x="7283" y="6509"/>
                  <a:pt x="7291" y="6509"/>
                  <a:pt x="7300" y="6508"/>
                </a:cubicBezTo>
                <a:cubicBezTo>
                  <a:pt x="7652" y="6498"/>
                  <a:pt x="7995" y="6397"/>
                  <a:pt x="8295" y="6218"/>
                </a:cubicBezTo>
                <a:cubicBezTo>
                  <a:pt x="8468" y="6117"/>
                  <a:pt x="8525" y="5894"/>
                  <a:pt x="8423" y="5721"/>
                </a:cubicBezTo>
                <a:cubicBezTo>
                  <a:pt x="8321" y="5548"/>
                  <a:pt x="8097" y="5491"/>
                  <a:pt x="7924" y="5594"/>
                </a:cubicBezTo>
                <a:cubicBezTo>
                  <a:pt x="7726" y="5712"/>
                  <a:pt x="7499" y="5778"/>
                  <a:pt x="7267" y="5781"/>
                </a:cubicBezTo>
                <a:lnTo>
                  <a:pt x="7255" y="5781"/>
                </a:lnTo>
                <a:lnTo>
                  <a:pt x="1601" y="5781"/>
                </a:lnTo>
                <a:cubicBezTo>
                  <a:pt x="1112" y="5781"/>
                  <a:pt x="728" y="5391"/>
                  <a:pt x="728" y="4890"/>
                </a:cubicBezTo>
                <a:cubicBezTo>
                  <a:pt x="728" y="4399"/>
                  <a:pt x="1135" y="3999"/>
                  <a:pt x="1633" y="3999"/>
                </a:cubicBezTo>
                <a:lnTo>
                  <a:pt x="1637" y="3999"/>
                </a:lnTo>
                <a:cubicBezTo>
                  <a:pt x="1837" y="3999"/>
                  <a:pt x="2001" y="3836"/>
                  <a:pt x="2001" y="3635"/>
                </a:cubicBezTo>
                <a:lnTo>
                  <a:pt x="2001" y="2981"/>
                </a:lnTo>
                <a:cubicBezTo>
                  <a:pt x="2001" y="2490"/>
                  <a:pt x="2401" y="2090"/>
                  <a:pt x="2891" y="2090"/>
                </a:cubicBezTo>
                <a:cubicBezTo>
                  <a:pt x="3146" y="2090"/>
                  <a:pt x="3390" y="2201"/>
                  <a:pt x="3559" y="2391"/>
                </a:cubicBezTo>
                <a:cubicBezTo>
                  <a:pt x="3652" y="2498"/>
                  <a:pt x="3799" y="2540"/>
                  <a:pt x="3933" y="2501"/>
                </a:cubicBezTo>
                <a:cubicBezTo>
                  <a:pt x="4068" y="2461"/>
                  <a:pt x="4170" y="2346"/>
                  <a:pt x="4190" y="2208"/>
                </a:cubicBezTo>
                <a:cubicBezTo>
                  <a:pt x="4321" y="1364"/>
                  <a:pt x="5064" y="729"/>
                  <a:pt x="5921" y="729"/>
                </a:cubicBezTo>
                <a:cubicBezTo>
                  <a:pt x="6887" y="729"/>
                  <a:pt x="7672" y="1514"/>
                  <a:pt x="7672" y="2479"/>
                </a:cubicBezTo>
                <a:lnTo>
                  <a:pt x="7672" y="2927"/>
                </a:lnTo>
                <a:cubicBezTo>
                  <a:pt x="7672" y="3061"/>
                  <a:pt x="7747" y="3184"/>
                  <a:pt x="7864" y="3248"/>
                </a:cubicBezTo>
                <a:cubicBezTo>
                  <a:pt x="8307" y="3482"/>
                  <a:pt x="8582" y="3939"/>
                  <a:pt x="8582" y="4438"/>
                </a:cubicBezTo>
                <a:cubicBezTo>
                  <a:pt x="8582" y="4637"/>
                  <a:pt x="8744" y="4802"/>
                  <a:pt x="8945" y="4802"/>
                </a:cubicBezTo>
                <a:cubicBezTo>
                  <a:pt x="9144" y="4802"/>
                  <a:pt x="9309" y="4637"/>
                  <a:pt x="9309" y="4438"/>
                </a:cubicBezTo>
                <a:cubicBezTo>
                  <a:pt x="9310" y="3743"/>
                  <a:pt x="8967" y="3104"/>
                  <a:pt x="8401" y="2722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5352552" y="2876984"/>
            <a:ext cx="338324" cy="338325"/>
          </a:xfrm>
          <a:custGeom>
            <a:rect b="b" l="l" r="r" t="t"/>
            <a:pathLst>
              <a:path extrusionOk="0" h="9310" w="9355">
                <a:moveTo>
                  <a:pt x="7880" y="7855"/>
                </a:moveTo>
                <a:cubicBezTo>
                  <a:pt x="7681" y="7855"/>
                  <a:pt x="7516" y="7691"/>
                  <a:pt x="7516" y="7491"/>
                </a:cubicBezTo>
                <a:cubicBezTo>
                  <a:pt x="7516" y="7291"/>
                  <a:pt x="7681" y="7128"/>
                  <a:pt x="7880" y="7128"/>
                </a:cubicBezTo>
                <a:cubicBezTo>
                  <a:pt x="8081" y="7128"/>
                  <a:pt x="8244" y="7291"/>
                  <a:pt x="8244" y="7491"/>
                </a:cubicBezTo>
                <a:cubicBezTo>
                  <a:pt x="8244" y="7693"/>
                  <a:pt x="8082" y="7855"/>
                  <a:pt x="7880" y="7855"/>
                </a:cubicBezTo>
                <a:close/>
                <a:moveTo>
                  <a:pt x="9076" y="6265"/>
                </a:moveTo>
                <a:cubicBezTo>
                  <a:pt x="8919" y="5916"/>
                  <a:pt x="8569" y="5690"/>
                  <a:pt x="8181" y="5690"/>
                </a:cubicBezTo>
                <a:lnTo>
                  <a:pt x="7047" y="5690"/>
                </a:lnTo>
                <a:lnTo>
                  <a:pt x="7044" y="5690"/>
                </a:lnTo>
                <a:cubicBezTo>
                  <a:pt x="6635" y="5690"/>
                  <a:pt x="6278" y="5933"/>
                  <a:pt x="6134" y="6306"/>
                </a:cubicBezTo>
                <a:cubicBezTo>
                  <a:pt x="6116" y="6355"/>
                  <a:pt x="6094" y="6418"/>
                  <a:pt x="6068" y="6491"/>
                </a:cubicBezTo>
                <a:lnTo>
                  <a:pt x="3688" y="6491"/>
                </a:lnTo>
                <a:cubicBezTo>
                  <a:pt x="3589" y="6491"/>
                  <a:pt x="3494" y="6531"/>
                  <a:pt x="3427" y="6603"/>
                </a:cubicBezTo>
                <a:lnTo>
                  <a:pt x="2802" y="7245"/>
                </a:lnTo>
                <a:cubicBezTo>
                  <a:pt x="2664" y="7388"/>
                  <a:pt x="2665" y="7613"/>
                  <a:pt x="2803" y="7755"/>
                </a:cubicBezTo>
                <a:lnTo>
                  <a:pt x="3441" y="8402"/>
                </a:lnTo>
                <a:cubicBezTo>
                  <a:pt x="3509" y="8472"/>
                  <a:pt x="3602" y="8511"/>
                  <a:pt x="3701" y="8511"/>
                </a:cubicBezTo>
                <a:lnTo>
                  <a:pt x="4882" y="8511"/>
                </a:lnTo>
                <a:cubicBezTo>
                  <a:pt x="5083" y="8511"/>
                  <a:pt x="5246" y="8348"/>
                  <a:pt x="5246" y="8147"/>
                </a:cubicBezTo>
                <a:cubicBezTo>
                  <a:pt x="5246" y="7948"/>
                  <a:pt x="5083" y="7784"/>
                  <a:pt x="4882" y="7784"/>
                </a:cubicBezTo>
                <a:lnTo>
                  <a:pt x="3854" y="7784"/>
                </a:lnTo>
                <a:lnTo>
                  <a:pt x="3573" y="7499"/>
                </a:lnTo>
                <a:lnTo>
                  <a:pt x="3843" y="7221"/>
                </a:lnTo>
                <a:lnTo>
                  <a:pt x="6344" y="7221"/>
                </a:lnTo>
                <a:cubicBezTo>
                  <a:pt x="6511" y="7221"/>
                  <a:pt x="6657" y="7106"/>
                  <a:pt x="6697" y="6944"/>
                </a:cubicBezTo>
                <a:cubicBezTo>
                  <a:pt x="6727" y="6824"/>
                  <a:pt x="6763" y="6707"/>
                  <a:pt x="6817" y="6569"/>
                </a:cubicBezTo>
                <a:cubicBezTo>
                  <a:pt x="6852" y="6479"/>
                  <a:pt x="6940" y="6421"/>
                  <a:pt x="7048" y="6421"/>
                </a:cubicBezTo>
                <a:lnTo>
                  <a:pt x="7048" y="6421"/>
                </a:lnTo>
                <a:lnTo>
                  <a:pt x="8183" y="6421"/>
                </a:lnTo>
                <a:cubicBezTo>
                  <a:pt x="8286" y="6421"/>
                  <a:pt x="8373" y="6476"/>
                  <a:pt x="8414" y="6563"/>
                </a:cubicBezTo>
                <a:cubicBezTo>
                  <a:pt x="8511" y="6781"/>
                  <a:pt x="8628" y="7120"/>
                  <a:pt x="8628" y="7491"/>
                </a:cubicBezTo>
                <a:cubicBezTo>
                  <a:pt x="8628" y="7864"/>
                  <a:pt x="8511" y="8211"/>
                  <a:pt x="8415" y="8435"/>
                </a:cubicBezTo>
                <a:cubicBezTo>
                  <a:pt x="8375" y="8525"/>
                  <a:pt x="8286" y="8584"/>
                  <a:pt x="8185" y="8584"/>
                </a:cubicBezTo>
                <a:lnTo>
                  <a:pt x="8185" y="8584"/>
                </a:lnTo>
                <a:lnTo>
                  <a:pt x="7038" y="8584"/>
                </a:lnTo>
                <a:cubicBezTo>
                  <a:pt x="6939" y="8584"/>
                  <a:pt x="6844" y="8518"/>
                  <a:pt x="6804" y="8422"/>
                </a:cubicBezTo>
                <a:cubicBezTo>
                  <a:pt x="6763" y="8319"/>
                  <a:pt x="6724" y="8203"/>
                  <a:pt x="6692" y="8061"/>
                </a:cubicBezTo>
                <a:cubicBezTo>
                  <a:pt x="6644" y="7868"/>
                  <a:pt x="6447" y="7746"/>
                  <a:pt x="6252" y="7792"/>
                </a:cubicBezTo>
                <a:cubicBezTo>
                  <a:pt x="6059" y="7840"/>
                  <a:pt x="5937" y="8037"/>
                  <a:pt x="5983" y="8232"/>
                </a:cubicBezTo>
                <a:cubicBezTo>
                  <a:pt x="6025" y="8408"/>
                  <a:pt x="6075" y="8560"/>
                  <a:pt x="6132" y="8699"/>
                </a:cubicBezTo>
                <a:cubicBezTo>
                  <a:pt x="6284" y="9070"/>
                  <a:pt x="6638" y="9310"/>
                  <a:pt x="7036" y="9310"/>
                </a:cubicBezTo>
                <a:lnTo>
                  <a:pt x="8184" y="9310"/>
                </a:lnTo>
                <a:lnTo>
                  <a:pt x="8185" y="9310"/>
                </a:lnTo>
                <a:cubicBezTo>
                  <a:pt x="8575" y="9310"/>
                  <a:pt x="8924" y="9080"/>
                  <a:pt x="9080" y="8723"/>
                </a:cubicBezTo>
                <a:cubicBezTo>
                  <a:pt x="9207" y="8435"/>
                  <a:pt x="9355" y="7987"/>
                  <a:pt x="9355" y="7487"/>
                </a:cubicBezTo>
                <a:cubicBezTo>
                  <a:pt x="9354" y="6991"/>
                  <a:pt x="9202" y="6549"/>
                  <a:pt x="9076" y="6265"/>
                </a:cubicBezTo>
                <a:close/>
                <a:moveTo>
                  <a:pt x="2799" y="8946"/>
                </a:moveTo>
                <a:cubicBezTo>
                  <a:pt x="2799" y="9145"/>
                  <a:pt x="2635" y="9310"/>
                  <a:pt x="2435" y="9310"/>
                </a:cubicBezTo>
                <a:lnTo>
                  <a:pt x="1148" y="9310"/>
                </a:lnTo>
                <a:cubicBezTo>
                  <a:pt x="815" y="9310"/>
                  <a:pt x="502" y="9160"/>
                  <a:pt x="293" y="8902"/>
                </a:cubicBezTo>
                <a:cubicBezTo>
                  <a:pt x="82" y="8642"/>
                  <a:pt x="0" y="8306"/>
                  <a:pt x="67" y="7977"/>
                </a:cubicBezTo>
                <a:cubicBezTo>
                  <a:pt x="286" y="6927"/>
                  <a:pt x="864" y="5974"/>
                  <a:pt x="1695" y="5290"/>
                </a:cubicBezTo>
                <a:cubicBezTo>
                  <a:pt x="2147" y="4918"/>
                  <a:pt x="2665" y="4634"/>
                  <a:pt x="3218" y="4453"/>
                </a:cubicBezTo>
                <a:cubicBezTo>
                  <a:pt x="2614" y="4002"/>
                  <a:pt x="2226" y="3282"/>
                  <a:pt x="2226" y="2473"/>
                </a:cubicBezTo>
                <a:cubicBezTo>
                  <a:pt x="2226" y="1108"/>
                  <a:pt x="3334" y="0"/>
                  <a:pt x="4699" y="0"/>
                </a:cubicBezTo>
                <a:cubicBezTo>
                  <a:pt x="6062" y="0"/>
                  <a:pt x="7172" y="1108"/>
                  <a:pt x="7172" y="2473"/>
                </a:cubicBezTo>
                <a:cubicBezTo>
                  <a:pt x="7172" y="3282"/>
                  <a:pt x="6780" y="4000"/>
                  <a:pt x="6178" y="4453"/>
                </a:cubicBezTo>
                <a:cubicBezTo>
                  <a:pt x="6241" y="4473"/>
                  <a:pt x="6300" y="4495"/>
                  <a:pt x="6360" y="4517"/>
                </a:cubicBezTo>
                <a:cubicBezTo>
                  <a:pt x="6548" y="4588"/>
                  <a:pt x="6644" y="4796"/>
                  <a:pt x="6574" y="4985"/>
                </a:cubicBezTo>
                <a:cubicBezTo>
                  <a:pt x="6503" y="5173"/>
                  <a:pt x="6293" y="5269"/>
                  <a:pt x="6104" y="5199"/>
                </a:cubicBezTo>
                <a:cubicBezTo>
                  <a:pt x="5684" y="5040"/>
                  <a:pt x="5243" y="4956"/>
                  <a:pt x="4792" y="4946"/>
                </a:cubicBezTo>
                <a:cubicBezTo>
                  <a:pt x="4760" y="4947"/>
                  <a:pt x="4729" y="4947"/>
                  <a:pt x="4699" y="4947"/>
                </a:cubicBezTo>
                <a:cubicBezTo>
                  <a:pt x="4667" y="4947"/>
                  <a:pt x="4636" y="4947"/>
                  <a:pt x="4606" y="4946"/>
                </a:cubicBezTo>
                <a:cubicBezTo>
                  <a:pt x="2758" y="4989"/>
                  <a:pt x="1157" y="6313"/>
                  <a:pt x="780" y="8127"/>
                </a:cubicBezTo>
                <a:cubicBezTo>
                  <a:pt x="757" y="8240"/>
                  <a:pt x="784" y="8357"/>
                  <a:pt x="857" y="8445"/>
                </a:cubicBezTo>
                <a:cubicBezTo>
                  <a:pt x="898" y="8496"/>
                  <a:pt x="992" y="8584"/>
                  <a:pt x="1148" y="8584"/>
                </a:cubicBezTo>
                <a:lnTo>
                  <a:pt x="2435" y="8584"/>
                </a:lnTo>
                <a:cubicBezTo>
                  <a:pt x="2636" y="8582"/>
                  <a:pt x="2799" y="8745"/>
                  <a:pt x="2799" y="8946"/>
                </a:cubicBezTo>
                <a:close/>
                <a:moveTo>
                  <a:pt x="4614" y="4217"/>
                </a:moveTo>
                <a:cubicBezTo>
                  <a:pt x="4644" y="4217"/>
                  <a:pt x="4671" y="4214"/>
                  <a:pt x="4700" y="4214"/>
                </a:cubicBezTo>
                <a:cubicBezTo>
                  <a:pt x="4729" y="4214"/>
                  <a:pt x="4757" y="4214"/>
                  <a:pt x="4786" y="4217"/>
                </a:cubicBezTo>
                <a:cubicBezTo>
                  <a:pt x="5710" y="4173"/>
                  <a:pt x="6446" y="3407"/>
                  <a:pt x="6446" y="2473"/>
                </a:cubicBezTo>
                <a:cubicBezTo>
                  <a:pt x="6446" y="1511"/>
                  <a:pt x="5662" y="727"/>
                  <a:pt x="4700" y="727"/>
                </a:cubicBezTo>
                <a:cubicBezTo>
                  <a:pt x="3739" y="727"/>
                  <a:pt x="2955" y="1511"/>
                  <a:pt x="2955" y="2473"/>
                </a:cubicBezTo>
                <a:cubicBezTo>
                  <a:pt x="2953" y="3407"/>
                  <a:pt x="3691" y="4173"/>
                  <a:pt x="4614" y="4217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0" name="Google Shape;150;p18"/>
          <p:cNvCxnSpPr>
            <a:stCxn id="145" idx="5"/>
            <a:endCxn id="146" idx="2"/>
          </p:cNvCxnSpPr>
          <p:nvPr/>
        </p:nvCxnSpPr>
        <p:spPr>
          <a:xfrm>
            <a:off x="5810424" y="3334862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18"/>
          <p:cNvSpPr txBox="1"/>
          <p:nvPr/>
        </p:nvSpPr>
        <p:spPr>
          <a:xfrm>
            <a:off x="7122075" y="2637854"/>
            <a:ext cx="8166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AUTH SERVER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7019025" y="4258650"/>
            <a:ext cx="10227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DATABASE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153" name="Google Shape;153;p18"/>
          <p:cNvCxnSpPr/>
          <p:nvPr/>
        </p:nvCxnSpPr>
        <p:spPr>
          <a:xfrm flipH="1" rot="10800000">
            <a:off x="5810424" y="2153238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4" name="Google Shape;154;p18"/>
          <p:cNvCxnSpPr/>
          <p:nvPr/>
        </p:nvCxnSpPr>
        <p:spPr>
          <a:xfrm>
            <a:off x="5810424" y="3411062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55" name="Google Shape;155;p18"/>
          <p:cNvSpPr txBox="1"/>
          <p:nvPr/>
        </p:nvSpPr>
        <p:spPr>
          <a:xfrm>
            <a:off x="5113413" y="3454439"/>
            <a:ext cx="81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CLIENT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 rot="-1321296">
            <a:off x="5817554" y="2466896"/>
            <a:ext cx="1478573" cy="4002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❷ Auth Token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 rot="-1321296">
            <a:off x="5580663" y="1853226"/>
            <a:ext cx="1478573" cy="58020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❶ Auth Request (</a:t>
            </a:r>
            <a:r>
              <a:rPr lang="en" sz="1000">
                <a:solidFill>
                  <a:srgbClr val="990000"/>
                </a:solidFill>
                <a:latin typeface="Overpass"/>
                <a:ea typeface="Overpass"/>
                <a:cs typeface="Overpass"/>
                <a:sym typeface="Overpass"/>
              </a:rPr>
              <a:t>Password</a:t>
            </a: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)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 rot="1209918">
            <a:off x="5862824" y="3248175"/>
            <a:ext cx="1354104" cy="4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❸ Auth Token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 rot="1210405">
            <a:off x="5613325" y="3634375"/>
            <a:ext cx="1551052" cy="400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❹ </a:t>
            </a:r>
            <a:r>
              <a:rPr lang="en" sz="1000">
                <a:solidFill>
                  <a:srgbClr val="990000"/>
                </a:solidFill>
                <a:latin typeface="Overpass"/>
                <a:ea typeface="Overpass"/>
                <a:cs typeface="Overpass"/>
                <a:sym typeface="Overpass"/>
              </a:rPr>
              <a:t>Stored Data</a:t>
            </a:r>
            <a:endParaRPr sz="1000">
              <a:solidFill>
                <a:srgbClr val="99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/>
        </p:nvSpPr>
        <p:spPr>
          <a:xfrm>
            <a:off x="525000" y="381625"/>
            <a:ext cx="80940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Password Management Service</a:t>
            </a:r>
            <a:endParaRPr b="1" sz="3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 rot="-312">
            <a:off x="1205325" y="1821398"/>
            <a:ext cx="33084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Two problems with this architecture:</a:t>
            </a:r>
            <a:endParaRPr b="1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F9CB9C"/>
              </a:buClr>
              <a:buSzPts val="1400"/>
              <a:buFont typeface="Overpass"/>
              <a:buChar char="●"/>
            </a:pP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Passwords are insecure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400"/>
              <a:buFont typeface="Overpass"/>
              <a:buChar char="○"/>
            </a:pP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Add MFA!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verpass"/>
              <a:buChar char="●"/>
            </a:pPr>
            <a:r>
              <a:rPr lang="en">
                <a:solidFill>
                  <a:srgbClr val="990000"/>
                </a:solidFill>
                <a:latin typeface="Overpass"/>
                <a:ea typeface="Overpass"/>
                <a:cs typeface="Overpass"/>
                <a:sym typeface="Overpass"/>
              </a:rPr>
              <a:t>Databases are leaky</a:t>
            </a:r>
            <a:endParaRPr>
              <a:solidFill>
                <a:srgbClr val="99000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7122063" y="18212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0" name="Google Shape;170;p19"/>
          <p:cNvCxnSpPr>
            <a:stCxn id="171" idx="7"/>
            <a:endCxn id="169" idx="2"/>
          </p:cNvCxnSpPr>
          <p:nvPr/>
        </p:nvCxnSpPr>
        <p:spPr>
          <a:xfrm flipH="1" rot="10800000">
            <a:off x="5810424" y="2229438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72" name="Google Shape;172;p19"/>
          <p:cNvSpPr/>
          <p:nvPr/>
        </p:nvSpPr>
        <p:spPr>
          <a:xfrm>
            <a:off x="7122063" y="34544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9"/>
          <p:cNvSpPr/>
          <p:nvPr/>
        </p:nvSpPr>
        <p:spPr>
          <a:xfrm>
            <a:off x="5113413" y="26378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>
            <a:off x="7361193" y="2060387"/>
            <a:ext cx="338338" cy="338325"/>
          </a:xfrm>
          <a:custGeom>
            <a:rect b="b" l="l" r="r" t="t"/>
            <a:pathLst>
              <a:path extrusionOk="0" h="9310" w="9311">
                <a:moveTo>
                  <a:pt x="2146" y="1800"/>
                </a:moveTo>
                <a:cubicBezTo>
                  <a:pt x="2146" y="2001"/>
                  <a:pt x="1982" y="2163"/>
                  <a:pt x="1783" y="2163"/>
                </a:cubicBezTo>
                <a:cubicBezTo>
                  <a:pt x="1582" y="2163"/>
                  <a:pt x="1419" y="2001"/>
                  <a:pt x="1419" y="1800"/>
                </a:cubicBezTo>
                <a:cubicBezTo>
                  <a:pt x="1419" y="1601"/>
                  <a:pt x="1582" y="1436"/>
                  <a:pt x="1783" y="1436"/>
                </a:cubicBezTo>
                <a:cubicBezTo>
                  <a:pt x="1982" y="1436"/>
                  <a:pt x="2146" y="1599"/>
                  <a:pt x="2146" y="1800"/>
                </a:cubicBezTo>
                <a:close/>
                <a:moveTo>
                  <a:pt x="4874" y="8946"/>
                </a:moveTo>
                <a:cubicBezTo>
                  <a:pt x="4874" y="9146"/>
                  <a:pt x="4709" y="9310"/>
                  <a:pt x="4510" y="9310"/>
                </a:cubicBezTo>
                <a:lnTo>
                  <a:pt x="1455" y="9310"/>
                </a:lnTo>
                <a:cubicBezTo>
                  <a:pt x="653" y="9310"/>
                  <a:pt x="1" y="8657"/>
                  <a:pt x="1" y="7855"/>
                </a:cubicBezTo>
                <a:lnTo>
                  <a:pt x="1" y="7182"/>
                </a:lnTo>
                <a:cubicBezTo>
                  <a:pt x="1" y="6748"/>
                  <a:pt x="191" y="6359"/>
                  <a:pt x="495" y="6091"/>
                </a:cubicBezTo>
                <a:cubicBezTo>
                  <a:pt x="193" y="5825"/>
                  <a:pt x="1" y="5435"/>
                  <a:pt x="1" y="5000"/>
                </a:cubicBezTo>
                <a:lnTo>
                  <a:pt x="1" y="4309"/>
                </a:lnTo>
                <a:cubicBezTo>
                  <a:pt x="1" y="3876"/>
                  <a:pt x="191" y="3486"/>
                  <a:pt x="495" y="3218"/>
                </a:cubicBezTo>
                <a:cubicBezTo>
                  <a:pt x="193" y="2952"/>
                  <a:pt x="1" y="2562"/>
                  <a:pt x="1" y="2127"/>
                </a:cubicBezTo>
                <a:lnTo>
                  <a:pt x="1" y="1455"/>
                </a:lnTo>
                <a:cubicBezTo>
                  <a:pt x="1" y="654"/>
                  <a:pt x="653" y="0"/>
                  <a:pt x="1455" y="0"/>
                </a:cubicBezTo>
                <a:lnTo>
                  <a:pt x="7128" y="0"/>
                </a:lnTo>
                <a:cubicBezTo>
                  <a:pt x="7930" y="0"/>
                  <a:pt x="8583" y="654"/>
                  <a:pt x="8583" y="1455"/>
                </a:cubicBezTo>
                <a:lnTo>
                  <a:pt x="8583" y="2491"/>
                </a:lnTo>
                <a:cubicBezTo>
                  <a:pt x="8583" y="2824"/>
                  <a:pt x="8433" y="3122"/>
                  <a:pt x="8196" y="3323"/>
                </a:cubicBezTo>
                <a:cubicBezTo>
                  <a:pt x="8280" y="3413"/>
                  <a:pt x="8355" y="3516"/>
                  <a:pt x="8414" y="3630"/>
                </a:cubicBezTo>
                <a:cubicBezTo>
                  <a:pt x="8510" y="3807"/>
                  <a:pt x="8440" y="4028"/>
                  <a:pt x="8264" y="4120"/>
                </a:cubicBezTo>
                <a:cubicBezTo>
                  <a:pt x="8086" y="4214"/>
                  <a:pt x="7866" y="4146"/>
                  <a:pt x="7773" y="3969"/>
                </a:cubicBezTo>
                <a:cubicBezTo>
                  <a:pt x="7646" y="3730"/>
                  <a:pt x="7400" y="3582"/>
                  <a:pt x="7130" y="3582"/>
                </a:cubicBezTo>
                <a:lnTo>
                  <a:pt x="3511" y="3582"/>
                </a:lnTo>
                <a:lnTo>
                  <a:pt x="3511" y="4818"/>
                </a:lnTo>
                <a:cubicBezTo>
                  <a:pt x="3511" y="5019"/>
                  <a:pt x="3348" y="5182"/>
                  <a:pt x="3147" y="5182"/>
                </a:cubicBezTo>
                <a:cubicBezTo>
                  <a:pt x="2948" y="5182"/>
                  <a:pt x="2784" y="5019"/>
                  <a:pt x="2784" y="4818"/>
                </a:cubicBezTo>
                <a:lnTo>
                  <a:pt x="2784" y="3582"/>
                </a:lnTo>
                <a:lnTo>
                  <a:pt x="1457" y="3582"/>
                </a:lnTo>
                <a:cubicBezTo>
                  <a:pt x="1055" y="3582"/>
                  <a:pt x="730" y="3908"/>
                  <a:pt x="730" y="4309"/>
                </a:cubicBezTo>
                <a:lnTo>
                  <a:pt x="730" y="5000"/>
                </a:lnTo>
                <a:cubicBezTo>
                  <a:pt x="730" y="5401"/>
                  <a:pt x="1055" y="5727"/>
                  <a:pt x="1457" y="5727"/>
                </a:cubicBezTo>
                <a:lnTo>
                  <a:pt x="2330" y="5727"/>
                </a:lnTo>
                <a:lnTo>
                  <a:pt x="3857" y="5727"/>
                </a:lnTo>
                <a:cubicBezTo>
                  <a:pt x="4056" y="5727"/>
                  <a:pt x="4221" y="5892"/>
                  <a:pt x="4221" y="6091"/>
                </a:cubicBezTo>
                <a:cubicBezTo>
                  <a:pt x="4221" y="6292"/>
                  <a:pt x="4056" y="6455"/>
                  <a:pt x="3857" y="6455"/>
                </a:cubicBezTo>
                <a:lnTo>
                  <a:pt x="3511" y="6455"/>
                </a:lnTo>
                <a:lnTo>
                  <a:pt x="3511" y="7673"/>
                </a:lnTo>
                <a:cubicBezTo>
                  <a:pt x="3511" y="7873"/>
                  <a:pt x="3348" y="8037"/>
                  <a:pt x="3147" y="8037"/>
                </a:cubicBezTo>
                <a:cubicBezTo>
                  <a:pt x="2948" y="8037"/>
                  <a:pt x="2784" y="7873"/>
                  <a:pt x="2784" y="7673"/>
                </a:cubicBezTo>
                <a:lnTo>
                  <a:pt x="2784" y="6455"/>
                </a:lnTo>
                <a:lnTo>
                  <a:pt x="2330" y="6455"/>
                </a:lnTo>
                <a:lnTo>
                  <a:pt x="1457" y="6455"/>
                </a:lnTo>
                <a:cubicBezTo>
                  <a:pt x="1055" y="6455"/>
                  <a:pt x="730" y="6780"/>
                  <a:pt x="730" y="7182"/>
                </a:cubicBezTo>
                <a:lnTo>
                  <a:pt x="730" y="7855"/>
                </a:lnTo>
                <a:cubicBezTo>
                  <a:pt x="730" y="8257"/>
                  <a:pt x="1055" y="8583"/>
                  <a:pt x="1457" y="8583"/>
                </a:cubicBezTo>
                <a:lnTo>
                  <a:pt x="4512" y="8583"/>
                </a:lnTo>
                <a:cubicBezTo>
                  <a:pt x="4711" y="8583"/>
                  <a:pt x="4874" y="8744"/>
                  <a:pt x="4874" y="8946"/>
                </a:cubicBezTo>
                <a:close/>
                <a:moveTo>
                  <a:pt x="1455" y="2854"/>
                </a:moveTo>
                <a:lnTo>
                  <a:pt x="7128" y="2854"/>
                </a:lnTo>
                <a:lnTo>
                  <a:pt x="7492" y="2854"/>
                </a:lnTo>
                <a:cubicBezTo>
                  <a:pt x="7691" y="2854"/>
                  <a:pt x="7856" y="2691"/>
                  <a:pt x="7856" y="2491"/>
                </a:cubicBezTo>
                <a:lnTo>
                  <a:pt x="7856" y="1455"/>
                </a:lnTo>
                <a:cubicBezTo>
                  <a:pt x="7856" y="1054"/>
                  <a:pt x="7530" y="728"/>
                  <a:pt x="7128" y="728"/>
                </a:cubicBezTo>
                <a:lnTo>
                  <a:pt x="3509" y="728"/>
                </a:lnTo>
                <a:lnTo>
                  <a:pt x="3509" y="1945"/>
                </a:lnTo>
                <a:cubicBezTo>
                  <a:pt x="3509" y="2146"/>
                  <a:pt x="3346" y="2309"/>
                  <a:pt x="3146" y="2309"/>
                </a:cubicBezTo>
                <a:cubicBezTo>
                  <a:pt x="2946" y="2309"/>
                  <a:pt x="2782" y="2146"/>
                  <a:pt x="2782" y="1945"/>
                </a:cubicBezTo>
                <a:lnTo>
                  <a:pt x="2782" y="728"/>
                </a:lnTo>
                <a:lnTo>
                  <a:pt x="1455" y="728"/>
                </a:lnTo>
                <a:cubicBezTo>
                  <a:pt x="1053" y="728"/>
                  <a:pt x="728" y="1054"/>
                  <a:pt x="728" y="1455"/>
                </a:cubicBezTo>
                <a:lnTo>
                  <a:pt x="728" y="2127"/>
                </a:lnTo>
                <a:cubicBezTo>
                  <a:pt x="728" y="2527"/>
                  <a:pt x="1055" y="2854"/>
                  <a:pt x="1455" y="2854"/>
                </a:cubicBezTo>
                <a:close/>
                <a:moveTo>
                  <a:pt x="1419" y="7528"/>
                </a:moveTo>
                <a:cubicBezTo>
                  <a:pt x="1419" y="7727"/>
                  <a:pt x="1582" y="7892"/>
                  <a:pt x="1783" y="7892"/>
                </a:cubicBezTo>
                <a:cubicBezTo>
                  <a:pt x="1982" y="7892"/>
                  <a:pt x="2146" y="7727"/>
                  <a:pt x="2146" y="7528"/>
                </a:cubicBezTo>
                <a:cubicBezTo>
                  <a:pt x="2146" y="7327"/>
                  <a:pt x="1982" y="7164"/>
                  <a:pt x="1783" y="7164"/>
                </a:cubicBezTo>
                <a:cubicBezTo>
                  <a:pt x="1582" y="7164"/>
                  <a:pt x="1419" y="7326"/>
                  <a:pt x="1419" y="7528"/>
                </a:cubicBezTo>
                <a:close/>
                <a:moveTo>
                  <a:pt x="1419" y="4655"/>
                </a:moveTo>
                <a:cubicBezTo>
                  <a:pt x="1419" y="4854"/>
                  <a:pt x="1582" y="5019"/>
                  <a:pt x="1783" y="5019"/>
                </a:cubicBezTo>
                <a:cubicBezTo>
                  <a:pt x="1982" y="5019"/>
                  <a:pt x="2146" y="4854"/>
                  <a:pt x="2146" y="4655"/>
                </a:cubicBezTo>
                <a:cubicBezTo>
                  <a:pt x="2146" y="4454"/>
                  <a:pt x="1982" y="4292"/>
                  <a:pt x="1783" y="4292"/>
                </a:cubicBezTo>
                <a:cubicBezTo>
                  <a:pt x="1582" y="4292"/>
                  <a:pt x="1419" y="4453"/>
                  <a:pt x="1419" y="4655"/>
                </a:cubicBezTo>
                <a:close/>
                <a:moveTo>
                  <a:pt x="9310" y="5596"/>
                </a:moveTo>
                <a:lnTo>
                  <a:pt x="9310" y="6983"/>
                </a:lnTo>
                <a:cubicBezTo>
                  <a:pt x="9310" y="7551"/>
                  <a:pt x="9085" y="8132"/>
                  <a:pt x="8694" y="8575"/>
                </a:cubicBezTo>
                <a:cubicBezTo>
                  <a:pt x="8275" y="9048"/>
                  <a:pt x="7728" y="9310"/>
                  <a:pt x="7152" y="9310"/>
                </a:cubicBezTo>
                <a:lnTo>
                  <a:pt x="7102" y="9310"/>
                </a:lnTo>
                <a:cubicBezTo>
                  <a:pt x="6526" y="9310"/>
                  <a:pt x="5979" y="9050"/>
                  <a:pt x="5560" y="8575"/>
                </a:cubicBezTo>
                <a:cubicBezTo>
                  <a:pt x="5168" y="8132"/>
                  <a:pt x="4944" y="7551"/>
                  <a:pt x="4944" y="6983"/>
                </a:cubicBezTo>
                <a:lnTo>
                  <a:pt x="4944" y="5596"/>
                </a:lnTo>
                <a:cubicBezTo>
                  <a:pt x="4944" y="5452"/>
                  <a:pt x="5028" y="5324"/>
                  <a:pt x="5159" y="5263"/>
                </a:cubicBezTo>
                <a:lnTo>
                  <a:pt x="6947" y="4466"/>
                </a:lnTo>
                <a:cubicBezTo>
                  <a:pt x="7005" y="4438"/>
                  <a:pt x="7067" y="4430"/>
                  <a:pt x="7128" y="4434"/>
                </a:cubicBezTo>
                <a:cubicBezTo>
                  <a:pt x="7188" y="4430"/>
                  <a:pt x="7249" y="4438"/>
                  <a:pt x="7310" y="4466"/>
                </a:cubicBezTo>
                <a:lnTo>
                  <a:pt x="9097" y="5263"/>
                </a:lnTo>
                <a:cubicBezTo>
                  <a:pt x="9226" y="5324"/>
                  <a:pt x="9310" y="5454"/>
                  <a:pt x="9310" y="5596"/>
                </a:cubicBezTo>
                <a:close/>
                <a:moveTo>
                  <a:pt x="8583" y="5833"/>
                </a:moveTo>
                <a:lnTo>
                  <a:pt x="7126" y="5182"/>
                </a:lnTo>
                <a:lnTo>
                  <a:pt x="5669" y="5833"/>
                </a:lnTo>
                <a:lnTo>
                  <a:pt x="5669" y="6983"/>
                </a:lnTo>
                <a:cubicBezTo>
                  <a:pt x="5669" y="7736"/>
                  <a:pt x="6282" y="8583"/>
                  <a:pt x="7101" y="8583"/>
                </a:cubicBezTo>
                <a:lnTo>
                  <a:pt x="7150" y="8583"/>
                </a:lnTo>
                <a:cubicBezTo>
                  <a:pt x="7969" y="8583"/>
                  <a:pt x="8580" y="7739"/>
                  <a:pt x="8580" y="6983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"/>
          <p:cNvSpPr/>
          <p:nvPr/>
        </p:nvSpPr>
        <p:spPr>
          <a:xfrm>
            <a:off x="7361193" y="3744333"/>
            <a:ext cx="338338" cy="236834"/>
          </a:xfrm>
          <a:custGeom>
            <a:rect b="b" l="l" r="r" t="t"/>
            <a:pathLst>
              <a:path extrusionOk="0" h="6510" w="9311">
                <a:moveTo>
                  <a:pt x="4292" y="4854"/>
                </a:moveTo>
                <a:lnTo>
                  <a:pt x="4292" y="4237"/>
                </a:lnTo>
                <a:cubicBezTo>
                  <a:pt x="4106" y="4118"/>
                  <a:pt x="3982" y="3910"/>
                  <a:pt x="3982" y="3671"/>
                </a:cubicBezTo>
                <a:lnTo>
                  <a:pt x="3982" y="3671"/>
                </a:lnTo>
                <a:cubicBezTo>
                  <a:pt x="3982" y="3301"/>
                  <a:pt x="4285" y="2999"/>
                  <a:pt x="4656" y="2999"/>
                </a:cubicBezTo>
                <a:lnTo>
                  <a:pt x="4656" y="2999"/>
                </a:lnTo>
                <a:cubicBezTo>
                  <a:pt x="5026" y="2999"/>
                  <a:pt x="5328" y="3301"/>
                  <a:pt x="5328" y="3671"/>
                </a:cubicBezTo>
                <a:lnTo>
                  <a:pt x="5328" y="3671"/>
                </a:lnTo>
                <a:cubicBezTo>
                  <a:pt x="5328" y="3910"/>
                  <a:pt x="5204" y="4119"/>
                  <a:pt x="5019" y="4237"/>
                </a:cubicBezTo>
                <a:lnTo>
                  <a:pt x="5019" y="4854"/>
                </a:lnTo>
                <a:cubicBezTo>
                  <a:pt x="5019" y="5053"/>
                  <a:pt x="4855" y="5218"/>
                  <a:pt x="4656" y="5218"/>
                </a:cubicBezTo>
                <a:cubicBezTo>
                  <a:pt x="4453" y="5218"/>
                  <a:pt x="4292" y="5056"/>
                  <a:pt x="4292" y="4854"/>
                </a:cubicBezTo>
                <a:close/>
                <a:moveTo>
                  <a:pt x="8401" y="2722"/>
                </a:moveTo>
                <a:lnTo>
                  <a:pt x="8401" y="2479"/>
                </a:lnTo>
                <a:cubicBezTo>
                  <a:pt x="8401" y="1111"/>
                  <a:pt x="7288" y="0"/>
                  <a:pt x="5922" y="0"/>
                </a:cubicBezTo>
                <a:cubicBezTo>
                  <a:pt x="5328" y="0"/>
                  <a:pt x="4752" y="215"/>
                  <a:pt x="4302" y="604"/>
                </a:cubicBezTo>
                <a:cubicBezTo>
                  <a:pt x="4004" y="861"/>
                  <a:pt x="3775" y="1184"/>
                  <a:pt x="3627" y="1543"/>
                </a:cubicBezTo>
                <a:cubicBezTo>
                  <a:pt x="3403" y="1428"/>
                  <a:pt x="3150" y="1364"/>
                  <a:pt x="2891" y="1364"/>
                </a:cubicBezTo>
                <a:cubicBezTo>
                  <a:pt x="1998" y="1364"/>
                  <a:pt x="1274" y="2090"/>
                  <a:pt x="1274" y="2982"/>
                </a:cubicBezTo>
                <a:lnTo>
                  <a:pt x="1274" y="3314"/>
                </a:lnTo>
                <a:cubicBezTo>
                  <a:pt x="546" y="3477"/>
                  <a:pt x="1" y="4122"/>
                  <a:pt x="1" y="4892"/>
                </a:cubicBezTo>
                <a:cubicBezTo>
                  <a:pt x="1" y="5325"/>
                  <a:pt x="164" y="5730"/>
                  <a:pt x="460" y="6034"/>
                </a:cubicBezTo>
                <a:cubicBezTo>
                  <a:pt x="760" y="6341"/>
                  <a:pt x="1166" y="6509"/>
                  <a:pt x="1601" y="6509"/>
                </a:cubicBezTo>
                <a:lnTo>
                  <a:pt x="7274" y="6509"/>
                </a:lnTo>
                <a:cubicBezTo>
                  <a:pt x="7283" y="6509"/>
                  <a:pt x="7291" y="6509"/>
                  <a:pt x="7300" y="6508"/>
                </a:cubicBezTo>
                <a:cubicBezTo>
                  <a:pt x="7652" y="6498"/>
                  <a:pt x="7995" y="6397"/>
                  <a:pt x="8295" y="6218"/>
                </a:cubicBezTo>
                <a:cubicBezTo>
                  <a:pt x="8468" y="6117"/>
                  <a:pt x="8525" y="5894"/>
                  <a:pt x="8423" y="5721"/>
                </a:cubicBezTo>
                <a:cubicBezTo>
                  <a:pt x="8321" y="5548"/>
                  <a:pt x="8097" y="5491"/>
                  <a:pt x="7924" y="5594"/>
                </a:cubicBezTo>
                <a:cubicBezTo>
                  <a:pt x="7726" y="5712"/>
                  <a:pt x="7499" y="5778"/>
                  <a:pt x="7267" y="5781"/>
                </a:cubicBezTo>
                <a:lnTo>
                  <a:pt x="7255" y="5781"/>
                </a:lnTo>
                <a:lnTo>
                  <a:pt x="1601" y="5781"/>
                </a:lnTo>
                <a:cubicBezTo>
                  <a:pt x="1112" y="5781"/>
                  <a:pt x="728" y="5391"/>
                  <a:pt x="728" y="4890"/>
                </a:cubicBezTo>
                <a:cubicBezTo>
                  <a:pt x="728" y="4399"/>
                  <a:pt x="1135" y="3999"/>
                  <a:pt x="1633" y="3999"/>
                </a:cubicBezTo>
                <a:lnTo>
                  <a:pt x="1637" y="3999"/>
                </a:lnTo>
                <a:cubicBezTo>
                  <a:pt x="1837" y="3999"/>
                  <a:pt x="2001" y="3836"/>
                  <a:pt x="2001" y="3635"/>
                </a:cubicBezTo>
                <a:lnTo>
                  <a:pt x="2001" y="2981"/>
                </a:lnTo>
                <a:cubicBezTo>
                  <a:pt x="2001" y="2490"/>
                  <a:pt x="2401" y="2090"/>
                  <a:pt x="2891" y="2090"/>
                </a:cubicBezTo>
                <a:cubicBezTo>
                  <a:pt x="3146" y="2090"/>
                  <a:pt x="3390" y="2201"/>
                  <a:pt x="3559" y="2391"/>
                </a:cubicBezTo>
                <a:cubicBezTo>
                  <a:pt x="3652" y="2498"/>
                  <a:pt x="3799" y="2540"/>
                  <a:pt x="3933" y="2501"/>
                </a:cubicBezTo>
                <a:cubicBezTo>
                  <a:pt x="4068" y="2461"/>
                  <a:pt x="4170" y="2346"/>
                  <a:pt x="4190" y="2208"/>
                </a:cubicBezTo>
                <a:cubicBezTo>
                  <a:pt x="4321" y="1364"/>
                  <a:pt x="5064" y="729"/>
                  <a:pt x="5921" y="729"/>
                </a:cubicBezTo>
                <a:cubicBezTo>
                  <a:pt x="6887" y="729"/>
                  <a:pt x="7672" y="1514"/>
                  <a:pt x="7672" y="2479"/>
                </a:cubicBezTo>
                <a:lnTo>
                  <a:pt x="7672" y="2927"/>
                </a:lnTo>
                <a:cubicBezTo>
                  <a:pt x="7672" y="3061"/>
                  <a:pt x="7747" y="3184"/>
                  <a:pt x="7864" y="3248"/>
                </a:cubicBezTo>
                <a:cubicBezTo>
                  <a:pt x="8307" y="3482"/>
                  <a:pt x="8582" y="3939"/>
                  <a:pt x="8582" y="4438"/>
                </a:cubicBezTo>
                <a:cubicBezTo>
                  <a:pt x="8582" y="4637"/>
                  <a:pt x="8744" y="4802"/>
                  <a:pt x="8945" y="4802"/>
                </a:cubicBezTo>
                <a:cubicBezTo>
                  <a:pt x="9144" y="4802"/>
                  <a:pt x="9309" y="4637"/>
                  <a:pt x="9309" y="4438"/>
                </a:cubicBezTo>
                <a:cubicBezTo>
                  <a:pt x="9310" y="3743"/>
                  <a:pt x="8967" y="3104"/>
                  <a:pt x="8401" y="2722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"/>
          <p:cNvSpPr/>
          <p:nvPr/>
        </p:nvSpPr>
        <p:spPr>
          <a:xfrm>
            <a:off x="5352552" y="2876984"/>
            <a:ext cx="338324" cy="338325"/>
          </a:xfrm>
          <a:custGeom>
            <a:rect b="b" l="l" r="r" t="t"/>
            <a:pathLst>
              <a:path extrusionOk="0" h="9310" w="9355">
                <a:moveTo>
                  <a:pt x="7880" y="7855"/>
                </a:moveTo>
                <a:cubicBezTo>
                  <a:pt x="7681" y="7855"/>
                  <a:pt x="7516" y="7691"/>
                  <a:pt x="7516" y="7491"/>
                </a:cubicBezTo>
                <a:cubicBezTo>
                  <a:pt x="7516" y="7291"/>
                  <a:pt x="7681" y="7128"/>
                  <a:pt x="7880" y="7128"/>
                </a:cubicBezTo>
                <a:cubicBezTo>
                  <a:pt x="8081" y="7128"/>
                  <a:pt x="8244" y="7291"/>
                  <a:pt x="8244" y="7491"/>
                </a:cubicBezTo>
                <a:cubicBezTo>
                  <a:pt x="8244" y="7693"/>
                  <a:pt x="8082" y="7855"/>
                  <a:pt x="7880" y="7855"/>
                </a:cubicBezTo>
                <a:close/>
                <a:moveTo>
                  <a:pt x="9076" y="6265"/>
                </a:moveTo>
                <a:cubicBezTo>
                  <a:pt x="8919" y="5916"/>
                  <a:pt x="8569" y="5690"/>
                  <a:pt x="8181" y="5690"/>
                </a:cubicBezTo>
                <a:lnTo>
                  <a:pt x="7047" y="5690"/>
                </a:lnTo>
                <a:lnTo>
                  <a:pt x="7044" y="5690"/>
                </a:lnTo>
                <a:cubicBezTo>
                  <a:pt x="6635" y="5690"/>
                  <a:pt x="6278" y="5933"/>
                  <a:pt x="6134" y="6306"/>
                </a:cubicBezTo>
                <a:cubicBezTo>
                  <a:pt x="6116" y="6355"/>
                  <a:pt x="6094" y="6418"/>
                  <a:pt x="6068" y="6491"/>
                </a:cubicBezTo>
                <a:lnTo>
                  <a:pt x="3688" y="6491"/>
                </a:lnTo>
                <a:cubicBezTo>
                  <a:pt x="3589" y="6491"/>
                  <a:pt x="3494" y="6531"/>
                  <a:pt x="3427" y="6603"/>
                </a:cubicBezTo>
                <a:lnTo>
                  <a:pt x="2802" y="7245"/>
                </a:lnTo>
                <a:cubicBezTo>
                  <a:pt x="2664" y="7388"/>
                  <a:pt x="2665" y="7613"/>
                  <a:pt x="2803" y="7755"/>
                </a:cubicBezTo>
                <a:lnTo>
                  <a:pt x="3441" y="8402"/>
                </a:lnTo>
                <a:cubicBezTo>
                  <a:pt x="3509" y="8472"/>
                  <a:pt x="3602" y="8511"/>
                  <a:pt x="3701" y="8511"/>
                </a:cubicBezTo>
                <a:lnTo>
                  <a:pt x="4882" y="8511"/>
                </a:lnTo>
                <a:cubicBezTo>
                  <a:pt x="5083" y="8511"/>
                  <a:pt x="5246" y="8348"/>
                  <a:pt x="5246" y="8147"/>
                </a:cubicBezTo>
                <a:cubicBezTo>
                  <a:pt x="5246" y="7948"/>
                  <a:pt x="5083" y="7784"/>
                  <a:pt x="4882" y="7784"/>
                </a:cubicBezTo>
                <a:lnTo>
                  <a:pt x="3854" y="7784"/>
                </a:lnTo>
                <a:lnTo>
                  <a:pt x="3573" y="7499"/>
                </a:lnTo>
                <a:lnTo>
                  <a:pt x="3843" y="7221"/>
                </a:lnTo>
                <a:lnTo>
                  <a:pt x="6344" y="7221"/>
                </a:lnTo>
                <a:cubicBezTo>
                  <a:pt x="6511" y="7221"/>
                  <a:pt x="6657" y="7106"/>
                  <a:pt x="6697" y="6944"/>
                </a:cubicBezTo>
                <a:cubicBezTo>
                  <a:pt x="6727" y="6824"/>
                  <a:pt x="6763" y="6707"/>
                  <a:pt x="6817" y="6569"/>
                </a:cubicBezTo>
                <a:cubicBezTo>
                  <a:pt x="6852" y="6479"/>
                  <a:pt x="6940" y="6421"/>
                  <a:pt x="7048" y="6421"/>
                </a:cubicBezTo>
                <a:lnTo>
                  <a:pt x="7048" y="6421"/>
                </a:lnTo>
                <a:lnTo>
                  <a:pt x="8183" y="6421"/>
                </a:lnTo>
                <a:cubicBezTo>
                  <a:pt x="8286" y="6421"/>
                  <a:pt x="8373" y="6476"/>
                  <a:pt x="8414" y="6563"/>
                </a:cubicBezTo>
                <a:cubicBezTo>
                  <a:pt x="8511" y="6781"/>
                  <a:pt x="8628" y="7120"/>
                  <a:pt x="8628" y="7491"/>
                </a:cubicBezTo>
                <a:cubicBezTo>
                  <a:pt x="8628" y="7864"/>
                  <a:pt x="8511" y="8211"/>
                  <a:pt x="8415" y="8435"/>
                </a:cubicBezTo>
                <a:cubicBezTo>
                  <a:pt x="8375" y="8525"/>
                  <a:pt x="8286" y="8584"/>
                  <a:pt x="8185" y="8584"/>
                </a:cubicBezTo>
                <a:lnTo>
                  <a:pt x="8185" y="8584"/>
                </a:lnTo>
                <a:lnTo>
                  <a:pt x="7038" y="8584"/>
                </a:lnTo>
                <a:cubicBezTo>
                  <a:pt x="6939" y="8584"/>
                  <a:pt x="6844" y="8518"/>
                  <a:pt x="6804" y="8422"/>
                </a:cubicBezTo>
                <a:cubicBezTo>
                  <a:pt x="6763" y="8319"/>
                  <a:pt x="6724" y="8203"/>
                  <a:pt x="6692" y="8061"/>
                </a:cubicBezTo>
                <a:cubicBezTo>
                  <a:pt x="6644" y="7868"/>
                  <a:pt x="6447" y="7746"/>
                  <a:pt x="6252" y="7792"/>
                </a:cubicBezTo>
                <a:cubicBezTo>
                  <a:pt x="6059" y="7840"/>
                  <a:pt x="5937" y="8037"/>
                  <a:pt x="5983" y="8232"/>
                </a:cubicBezTo>
                <a:cubicBezTo>
                  <a:pt x="6025" y="8408"/>
                  <a:pt x="6075" y="8560"/>
                  <a:pt x="6132" y="8699"/>
                </a:cubicBezTo>
                <a:cubicBezTo>
                  <a:pt x="6284" y="9070"/>
                  <a:pt x="6638" y="9310"/>
                  <a:pt x="7036" y="9310"/>
                </a:cubicBezTo>
                <a:lnTo>
                  <a:pt x="8184" y="9310"/>
                </a:lnTo>
                <a:lnTo>
                  <a:pt x="8185" y="9310"/>
                </a:lnTo>
                <a:cubicBezTo>
                  <a:pt x="8575" y="9310"/>
                  <a:pt x="8924" y="9080"/>
                  <a:pt x="9080" y="8723"/>
                </a:cubicBezTo>
                <a:cubicBezTo>
                  <a:pt x="9207" y="8435"/>
                  <a:pt x="9355" y="7987"/>
                  <a:pt x="9355" y="7487"/>
                </a:cubicBezTo>
                <a:cubicBezTo>
                  <a:pt x="9354" y="6991"/>
                  <a:pt x="9202" y="6549"/>
                  <a:pt x="9076" y="6265"/>
                </a:cubicBezTo>
                <a:close/>
                <a:moveTo>
                  <a:pt x="2799" y="8946"/>
                </a:moveTo>
                <a:cubicBezTo>
                  <a:pt x="2799" y="9145"/>
                  <a:pt x="2635" y="9310"/>
                  <a:pt x="2435" y="9310"/>
                </a:cubicBezTo>
                <a:lnTo>
                  <a:pt x="1148" y="9310"/>
                </a:lnTo>
                <a:cubicBezTo>
                  <a:pt x="815" y="9310"/>
                  <a:pt x="502" y="9160"/>
                  <a:pt x="293" y="8902"/>
                </a:cubicBezTo>
                <a:cubicBezTo>
                  <a:pt x="82" y="8642"/>
                  <a:pt x="0" y="8306"/>
                  <a:pt x="67" y="7977"/>
                </a:cubicBezTo>
                <a:cubicBezTo>
                  <a:pt x="286" y="6927"/>
                  <a:pt x="864" y="5974"/>
                  <a:pt x="1695" y="5290"/>
                </a:cubicBezTo>
                <a:cubicBezTo>
                  <a:pt x="2147" y="4918"/>
                  <a:pt x="2665" y="4634"/>
                  <a:pt x="3218" y="4453"/>
                </a:cubicBezTo>
                <a:cubicBezTo>
                  <a:pt x="2614" y="4002"/>
                  <a:pt x="2226" y="3282"/>
                  <a:pt x="2226" y="2473"/>
                </a:cubicBezTo>
                <a:cubicBezTo>
                  <a:pt x="2226" y="1108"/>
                  <a:pt x="3334" y="0"/>
                  <a:pt x="4699" y="0"/>
                </a:cubicBezTo>
                <a:cubicBezTo>
                  <a:pt x="6062" y="0"/>
                  <a:pt x="7172" y="1108"/>
                  <a:pt x="7172" y="2473"/>
                </a:cubicBezTo>
                <a:cubicBezTo>
                  <a:pt x="7172" y="3282"/>
                  <a:pt x="6780" y="4000"/>
                  <a:pt x="6178" y="4453"/>
                </a:cubicBezTo>
                <a:cubicBezTo>
                  <a:pt x="6241" y="4473"/>
                  <a:pt x="6300" y="4495"/>
                  <a:pt x="6360" y="4517"/>
                </a:cubicBezTo>
                <a:cubicBezTo>
                  <a:pt x="6548" y="4588"/>
                  <a:pt x="6644" y="4796"/>
                  <a:pt x="6574" y="4985"/>
                </a:cubicBezTo>
                <a:cubicBezTo>
                  <a:pt x="6503" y="5173"/>
                  <a:pt x="6293" y="5269"/>
                  <a:pt x="6104" y="5199"/>
                </a:cubicBezTo>
                <a:cubicBezTo>
                  <a:pt x="5684" y="5040"/>
                  <a:pt x="5243" y="4956"/>
                  <a:pt x="4792" y="4946"/>
                </a:cubicBezTo>
                <a:cubicBezTo>
                  <a:pt x="4760" y="4947"/>
                  <a:pt x="4729" y="4947"/>
                  <a:pt x="4699" y="4947"/>
                </a:cubicBezTo>
                <a:cubicBezTo>
                  <a:pt x="4667" y="4947"/>
                  <a:pt x="4636" y="4947"/>
                  <a:pt x="4606" y="4946"/>
                </a:cubicBezTo>
                <a:cubicBezTo>
                  <a:pt x="2758" y="4989"/>
                  <a:pt x="1157" y="6313"/>
                  <a:pt x="780" y="8127"/>
                </a:cubicBezTo>
                <a:cubicBezTo>
                  <a:pt x="757" y="8240"/>
                  <a:pt x="784" y="8357"/>
                  <a:pt x="857" y="8445"/>
                </a:cubicBezTo>
                <a:cubicBezTo>
                  <a:pt x="898" y="8496"/>
                  <a:pt x="992" y="8584"/>
                  <a:pt x="1148" y="8584"/>
                </a:cubicBezTo>
                <a:lnTo>
                  <a:pt x="2435" y="8584"/>
                </a:lnTo>
                <a:cubicBezTo>
                  <a:pt x="2636" y="8582"/>
                  <a:pt x="2799" y="8745"/>
                  <a:pt x="2799" y="8946"/>
                </a:cubicBezTo>
                <a:close/>
                <a:moveTo>
                  <a:pt x="4614" y="4217"/>
                </a:moveTo>
                <a:cubicBezTo>
                  <a:pt x="4644" y="4217"/>
                  <a:pt x="4671" y="4214"/>
                  <a:pt x="4700" y="4214"/>
                </a:cubicBezTo>
                <a:cubicBezTo>
                  <a:pt x="4729" y="4214"/>
                  <a:pt x="4757" y="4214"/>
                  <a:pt x="4786" y="4217"/>
                </a:cubicBezTo>
                <a:cubicBezTo>
                  <a:pt x="5710" y="4173"/>
                  <a:pt x="6446" y="3407"/>
                  <a:pt x="6446" y="2473"/>
                </a:cubicBezTo>
                <a:cubicBezTo>
                  <a:pt x="6446" y="1511"/>
                  <a:pt x="5662" y="727"/>
                  <a:pt x="4700" y="727"/>
                </a:cubicBezTo>
                <a:cubicBezTo>
                  <a:pt x="3739" y="727"/>
                  <a:pt x="2955" y="1511"/>
                  <a:pt x="2955" y="2473"/>
                </a:cubicBezTo>
                <a:cubicBezTo>
                  <a:pt x="2953" y="3407"/>
                  <a:pt x="3691" y="4173"/>
                  <a:pt x="4614" y="4217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6" name="Google Shape;176;p19"/>
          <p:cNvCxnSpPr>
            <a:stCxn id="171" idx="5"/>
            <a:endCxn id="172" idx="2"/>
          </p:cNvCxnSpPr>
          <p:nvPr/>
        </p:nvCxnSpPr>
        <p:spPr>
          <a:xfrm>
            <a:off x="5810424" y="3334862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7" name="Google Shape;177;p19"/>
          <p:cNvSpPr txBox="1"/>
          <p:nvPr/>
        </p:nvSpPr>
        <p:spPr>
          <a:xfrm>
            <a:off x="7122075" y="2637854"/>
            <a:ext cx="8166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AUTH SERVER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178" name="Google Shape;178;p19"/>
          <p:cNvCxnSpPr/>
          <p:nvPr/>
        </p:nvCxnSpPr>
        <p:spPr>
          <a:xfrm flipH="1" rot="10800000">
            <a:off x="5810424" y="2153238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19"/>
          <p:cNvCxnSpPr/>
          <p:nvPr/>
        </p:nvCxnSpPr>
        <p:spPr>
          <a:xfrm>
            <a:off x="5810424" y="3411062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80" name="Google Shape;180;p19"/>
          <p:cNvSpPr txBox="1"/>
          <p:nvPr/>
        </p:nvSpPr>
        <p:spPr>
          <a:xfrm>
            <a:off x="5113413" y="3454439"/>
            <a:ext cx="81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CLIENT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 rot="-1321296">
            <a:off x="5817554" y="2466896"/>
            <a:ext cx="1478573" cy="4002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❷ Auth Token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 rot="-1321296">
            <a:off x="5580663" y="1853226"/>
            <a:ext cx="1478573" cy="58020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❶ Auth Request (</a:t>
            </a:r>
            <a:r>
              <a:rPr lang="en" sz="1000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Password + 2FA</a:t>
            </a: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)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 rot="1209918">
            <a:off x="5862824" y="3248175"/>
            <a:ext cx="1354104" cy="4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❸ Auth Token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84" name="Google Shape;184;p19"/>
          <p:cNvSpPr txBox="1"/>
          <p:nvPr/>
        </p:nvSpPr>
        <p:spPr>
          <a:xfrm rot="1210405">
            <a:off x="5613325" y="3634375"/>
            <a:ext cx="1551052" cy="400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❹ </a:t>
            </a:r>
            <a:r>
              <a:rPr lang="en" sz="1000">
                <a:solidFill>
                  <a:srgbClr val="990000"/>
                </a:solidFill>
                <a:latin typeface="Overpass"/>
                <a:ea typeface="Overpass"/>
                <a:cs typeface="Overpass"/>
                <a:sym typeface="Overpass"/>
              </a:rPr>
              <a:t>Stored Data</a:t>
            </a:r>
            <a:endParaRPr sz="1000">
              <a:solidFill>
                <a:srgbClr val="99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7019025" y="4258650"/>
            <a:ext cx="10227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DATABASE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/>
          <p:nvPr/>
        </p:nvSpPr>
        <p:spPr>
          <a:xfrm>
            <a:off x="525000" y="381625"/>
            <a:ext cx="80940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Password Management Service</a:t>
            </a:r>
            <a:endParaRPr b="1" sz="3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92" name="Google Shape;19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 rot="-312">
            <a:off x="1205325" y="1821398"/>
            <a:ext cx="33084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Two problems with this architecture:</a:t>
            </a:r>
            <a:endParaRPr b="1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F9CB9C"/>
              </a:buClr>
              <a:buSzPts val="1400"/>
              <a:buFont typeface="Overpass"/>
              <a:buChar char="●"/>
            </a:pP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Passwords are insecure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400"/>
              <a:buFont typeface="Overpass"/>
              <a:buChar char="○"/>
            </a:pP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Add MFA!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400"/>
              <a:buFont typeface="Overpass"/>
              <a:buChar char="●"/>
            </a:pP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Databases are leaky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400"/>
              <a:buFont typeface="Overpass"/>
              <a:buChar char="○"/>
            </a:pP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Add PBKDF!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7122063" y="18212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6" name="Google Shape;196;p20"/>
          <p:cNvCxnSpPr>
            <a:stCxn id="197" idx="7"/>
            <a:endCxn id="195" idx="2"/>
          </p:cNvCxnSpPr>
          <p:nvPr/>
        </p:nvCxnSpPr>
        <p:spPr>
          <a:xfrm flipH="1" rot="10800000">
            <a:off x="5810424" y="2229438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98" name="Google Shape;198;p20"/>
          <p:cNvSpPr/>
          <p:nvPr/>
        </p:nvSpPr>
        <p:spPr>
          <a:xfrm>
            <a:off x="7122063" y="34544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/>
          <p:nvPr/>
        </p:nvSpPr>
        <p:spPr>
          <a:xfrm>
            <a:off x="5113413" y="26378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0"/>
          <p:cNvSpPr/>
          <p:nvPr/>
        </p:nvSpPr>
        <p:spPr>
          <a:xfrm>
            <a:off x="7361193" y="2060387"/>
            <a:ext cx="338338" cy="338325"/>
          </a:xfrm>
          <a:custGeom>
            <a:rect b="b" l="l" r="r" t="t"/>
            <a:pathLst>
              <a:path extrusionOk="0" h="9310" w="9311">
                <a:moveTo>
                  <a:pt x="2146" y="1800"/>
                </a:moveTo>
                <a:cubicBezTo>
                  <a:pt x="2146" y="2001"/>
                  <a:pt x="1982" y="2163"/>
                  <a:pt x="1783" y="2163"/>
                </a:cubicBezTo>
                <a:cubicBezTo>
                  <a:pt x="1582" y="2163"/>
                  <a:pt x="1419" y="2001"/>
                  <a:pt x="1419" y="1800"/>
                </a:cubicBezTo>
                <a:cubicBezTo>
                  <a:pt x="1419" y="1601"/>
                  <a:pt x="1582" y="1436"/>
                  <a:pt x="1783" y="1436"/>
                </a:cubicBezTo>
                <a:cubicBezTo>
                  <a:pt x="1982" y="1436"/>
                  <a:pt x="2146" y="1599"/>
                  <a:pt x="2146" y="1800"/>
                </a:cubicBezTo>
                <a:close/>
                <a:moveTo>
                  <a:pt x="4874" y="8946"/>
                </a:moveTo>
                <a:cubicBezTo>
                  <a:pt x="4874" y="9146"/>
                  <a:pt x="4709" y="9310"/>
                  <a:pt x="4510" y="9310"/>
                </a:cubicBezTo>
                <a:lnTo>
                  <a:pt x="1455" y="9310"/>
                </a:lnTo>
                <a:cubicBezTo>
                  <a:pt x="653" y="9310"/>
                  <a:pt x="1" y="8657"/>
                  <a:pt x="1" y="7855"/>
                </a:cubicBezTo>
                <a:lnTo>
                  <a:pt x="1" y="7182"/>
                </a:lnTo>
                <a:cubicBezTo>
                  <a:pt x="1" y="6748"/>
                  <a:pt x="191" y="6359"/>
                  <a:pt x="495" y="6091"/>
                </a:cubicBezTo>
                <a:cubicBezTo>
                  <a:pt x="193" y="5825"/>
                  <a:pt x="1" y="5435"/>
                  <a:pt x="1" y="5000"/>
                </a:cubicBezTo>
                <a:lnTo>
                  <a:pt x="1" y="4309"/>
                </a:lnTo>
                <a:cubicBezTo>
                  <a:pt x="1" y="3876"/>
                  <a:pt x="191" y="3486"/>
                  <a:pt x="495" y="3218"/>
                </a:cubicBezTo>
                <a:cubicBezTo>
                  <a:pt x="193" y="2952"/>
                  <a:pt x="1" y="2562"/>
                  <a:pt x="1" y="2127"/>
                </a:cubicBezTo>
                <a:lnTo>
                  <a:pt x="1" y="1455"/>
                </a:lnTo>
                <a:cubicBezTo>
                  <a:pt x="1" y="654"/>
                  <a:pt x="653" y="0"/>
                  <a:pt x="1455" y="0"/>
                </a:cubicBezTo>
                <a:lnTo>
                  <a:pt x="7128" y="0"/>
                </a:lnTo>
                <a:cubicBezTo>
                  <a:pt x="7930" y="0"/>
                  <a:pt x="8583" y="654"/>
                  <a:pt x="8583" y="1455"/>
                </a:cubicBezTo>
                <a:lnTo>
                  <a:pt x="8583" y="2491"/>
                </a:lnTo>
                <a:cubicBezTo>
                  <a:pt x="8583" y="2824"/>
                  <a:pt x="8433" y="3122"/>
                  <a:pt x="8196" y="3323"/>
                </a:cubicBezTo>
                <a:cubicBezTo>
                  <a:pt x="8280" y="3413"/>
                  <a:pt x="8355" y="3516"/>
                  <a:pt x="8414" y="3630"/>
                </a:cubicBezTo>
                <a:cubicBezTo>
                  <a:pt x="8510" y="3807"/>
                  <a:pt x="8440" y="4028"/>
                  <a:pt x="8264" y="4120"/>
                </a:cubicBezTo>
                <a:cubicBezTo>
                  <a:pt x="8086" y="4214"/>
                  <a:pt x="7866" y="4146"/>
                  <a:pt x="7773" y="3969"/>
                </a:cubicBezTo>
                <a:cubicBezTo>
                  <a:pt x="7646" y="3730"/>
                  <a:pt x="7400" y="3582"/>
                  <a:pt x="7130" y="3582"/>
                </a:cubicBezTo>
                <a:lnTo>
                  <a:pt x="3511" y="3582"/>
                </a:lnTo>
                <a:lnTo>
                  <a:pt x="3511" y="4818"/>
                </a:lnTo>
                <a:cubicBezTo>
                  <a:pt x="3511" y="5019"/>
                  <a:pt x="3348" y="5182"/>
                  <a:pt x="3147" y="5182"/>
                </a:cubicBezTo>
                <a:cubicBezTo>
                  <a:pt x="2948" y="5182"/>
                  <a:pt x="2784" y="5019"/>
                  <a:pt x="2784" y="4818"/>
                </a:cubicBezTo>
                <a:lnTo>
                  <a:pt x="2784" y="3582"/>
                </a:lnTo>
                <a:lnTo>
                  <a:pt x="1457" y="3582"/>
                </a:lnTo>
                <a:cubicBezTo>
                  <a:pt x="1055" y="3582"/>
                  <a:pt x="730" y="3908"/>
                  <a:pt x="730" y="4309"/>
                </a:cubicBezTo>
                <a:lnTo>
                  <a:pt x="730" y="5000"/>
                </a:lnTo>
                <a:cubicBezTo>
                  <a:pt x="730" y="5401"/>
                  <a:pt x="1055" y="5727"/>
                  <a:pt x="1457" y="5727"/>
                </a:cubicBezTo>
                <a:lnTo>
                  <a:pt x="2330" y="5727"/>
                </a:lnTo>
                <a:lnTo>
                  <a:pt x="3857" y="5727"/>
                </a:lnTo>
                <a:cubicBezTo>
                  <a:pt x="4056" y="5727"/>
                  <a:pt x="4221" y="5892"/>
                  <a:pt x="4221" y="6091"/>
                </a:cubicBezTo>
                <a:cubicBezTo>
                  <a:pt x="4221" y="6292"/>
                  <a:pt x="4056" y="6455"/>
                  <a:pt x="3857" y="6455"/>
                </a:cubicBezTo>
                <a:lnTo>
                  <a:pt x="3511" y="6455"/>
                </a:lnTo>
                <a:lnTo>
                  <a:pt x="3511" y="7673"/>
                </a:lnTo>
                <a:cubicBezTo>
                  <a:pt x="3511" y="7873"/>
                  <a:pt x="3348" y="8037"/>
                  <a:pt x="3147" y="8037"/>
                </a:cubicBezTo>
                <a:cubicBezTo>
                  <a:pt x="2948" y="8037"/>
                  <a:pt x="2784" y="7873"/>
                  <a:pt x="2784" y="7673"/>
                </a:cubicBezTo>
                <a:lnTo>
                  <a:pt x="2784" y="6455"/>
                </a:lnTo>
                <a:lnTo>
                  <a:pt x="2330" y="6455"/>
                </a:lnTo>
                <a:lnTo>
                  <a:pt x="1457" y="6455"/>
                </a:lnTo>
                <a:cubicBezTo>
                  <a:pt x="1055" y="6455"/>
                  <a:pt x="730" y="6780"/>
                  <a:pt x="730" y="7182"/>
                </a:cubicBezTo>
                <a:lnTo>
                  <a:pt x="730" y="7855"/>
                </a:lnTo>
                <a:cubicBezTo>
                  <a:pt x="730" y="8257"/>
                  <a:pt x="1055" y="8583"/>
                  <a:pt x="1457" y="8583"/>
                </a:cubicBezTo>
                <a:lnTo>
                  <a:pt x="4512" y="8583"/>
                </a:lnTo>
                <a:cubicBezTo>
                  <a:pt x="4711" y="8583"/>
                  <a:pt x="4874" y="8744"/>
                  <a:pt x="4874" y="8946"/>
                </a:cubicBezTo>
                <a:close/>
                <a:moveTo>
                  <a:pt x="1455" y="2854"/>
                </a:moveTo>
                <a:lnTo>
                  <a:pt x="7128" y="2854"/>
                </a:lnTo>
                <a:lnTo>
                  <a:pt x="7492" y="2854"/>
                </a:lnTo>
                <a:cubicBezTo>
                  <a:pt x="7691" y="2854"/>
                  <a:pt x="7856" y="2691"/>
                  <a:pt x="7856" y="2491"/>
                </a:cubicBezTo>
                <a:lnTo>
                  <a:pt x="7856" y="1455"/>
                </a:lnTo>
                <a:cubicBezTo>
                  <a:pt x="7856" y="1054"/>
                  <a:pt x="7530" y="728"/>
                  <a:pt x="7128" y="728"/>
                </a:cubicBezTo>
                <a:lnTo>
                  <a:pt x="3509" y="728"/>
                </a:lnTo>
                <a:lnTo>
                  <a:pt x="3509" y="1945"/>
                </a:lnTo>
                <a:cubicBezTo>
                  <a:pt x="3509" y="2146"/>
                  <a:pt x="3346" y="2309"/>
                  <a:pt x="3146" y="2309"/>
                </a:cubicBezTo>
                <a:cubicBezTo>
                  <a:pt x="2946" y="2309"/>
                  <a:pt x="2782" y="2146"/>
                  <a:pt x="2782" y="1945"/>
                </a:cubicBezTo>
                <a:lnTo>
                  <a:pt x="2782" y="728"/>
                </a:lnTo>
                <a:lnTo>
                  <a:pt x="1455" y="728"/>
                </a:lnTo>
                <a:cubicBezTo>
                  <a:pt x="1053" y="728"/>
                  <a:pt x="728" y="1054"/>
                  <a:pt x="728" y="1455"/>
                </a:cubicBezTo>
                <a:lnTo>
                  <a:pt x="728" y="2127"/>
                </a:lnTo>
                <a:cubicBezTo>
                  <a:pt x="728" y="2527"/>
                  <a:pt x="1055" y="2854"/>
                  <a:pt x="1455" y="2854"/>
                </a:cubicBezTo>
                <a:close/>
                <a:moveTo>
                  <a:pt x="1419" y="7528"/>
                </a:moveTo>
                <a:cubicBezTo>
                  <a:pt x="1419" y="7727"/>
                  <a:pt x="1582" y="7892"/>
                  <a:pt x="1783" y="7892"/>
                </a:cubicBezTo>
                <a:cubicBezTo>
                  <a:pt x="1982" y="7892"/>
                  <a:pt x="2146" y="7727"/>
                  <a:pt x="2146" y="7528"/>
                </a:cubicBezTo>
                <a:cubicBezTo>
                  <a:pt x="2146" y="7327"/>
                  <a:pt x="1982" y="7164"/>
                  <a:pt x="1783" y="7164"/>
                </a:cubicBezTo>
                <a:cubicBezTo>
                  <a:pt x="1582" y="7164"/>
                  <a:pt x="1419" y="7326"/>
                  <a:pt x="1419" y="7528"/>
                </a:cubicBezTo>
                <a:close/>
                <a:moveTo>
                  <a:pt x="1419" y="4655"/>
                </a:moveTo>
                <a:cubicBezTo>
                  <a:pt x="1419" y="4854"/>
                  <a:pt x="1582" y="5019"/>
                  <a:pt x="1783" y="5019"/>
                </a:cubicBezTo>
                <a:cubicBezTo>
                  <a:pt x="1982" y="5019"/>
                  <a:pt x="2146" y="4854"/>
                  <a:pt x="2146" y="4655"/>
                </a:cubicBezTo>
                <a:cubicBezTo>
                  <a:pt x="2146" y="4454"/>
                  <a:pt x="1982" y="4292"/>
                  <a:pt x="1783" y="4292"/>
                </a:cubicBezTo>
                <a:cubicBezTo>
                  <a:pt x="1582" y="4292"/>
                  <a:pt x="1419" y="4453"/>
                  <a:pt x="1419" y="4655"/>
                </a:cubicBezTo>
                <a:close/>
                <a:moveTo>
                  <a:pt x="9310" y="5596"/>
                </a:moveTo>
                <a:lnTo>
                  <a:pt x="9310" y="6983"/>
                </a:lnTo>
                <a:cubicBezTo>
                  <a:pt x="9310" y="7551"/>
                  <a:pt x="9085" y="8132"/>
                  <a:pt x="8694" y="8575"/>
                </a:cubicBezTo>
                <a:cubicBezTo>
                  <a:pt x="8275" y="9048"/>
                  <a:pt x="7728" y="9310"/>
                  <a:pt x="7152" y="9310"/>
                </a:cubicBezTo>
                <a:lnTo>
                  <a:pt x="7102" y="9310"/>
                </a:lnTo>
                <a:cubicBezTo>
                  <a:pt x="6526" y="9310"/>
                  <a:pt x="5979" y="9050"/>
                  <a:pt x="5560" y="8575"/>
                </a:cubicBezTo>
                <a:cubicBezTo>
                  <a:pt x="5168" y="8132"/>
                  <a:pt x="4944" y="7551"/>
                  <a:pt x="4944" y="6983"/>
                </a:cubicBezTo>
                <a:lnTo>
                  <a:pt x="4944" y="5596"/>
                </a:lnTo>
                <a:cubicBezTo>
                  <a:pt x="4944" y="5452"/>
                  <a:pt x="5028" y="5324"/>
                  <a:pt x="5159" y="5263"/>
                </a:cubicBezTo>
                <a:lnTo>
                  <a:pt x="6947" y="4466"/>
                </a:lnTo>
                <a:cubicBezTo>
                  <a:pt x="7005" y="4438"/>
                  <a:pt x="7067" y="4430"/>
                  <a:pt x="7128" y="4434"/>
                </a:cubicBezTo>
                <a:cubicBezTo>
                  <a:pt x="7188" y="4430"/>
                  <a:pt x="7249" y="4438"/>
                  <a:pt x="7310" y="4466"/>
                </a:cubicBezTo>
                <a:lnTo>
                  <a:pt x="9097" y="5263"/>
                </a:lnTo>
                <a:cubicBezTo>
                  <a:pt x="9226" y="5324"/>
                  <a:pt x="9310" y="5454"/>
                  <a:pt x="9310" y="5596"/>
                </a:cubicBezTo>
                <a:close/>
                <a:moveTo>
                  <a:pt x="8583" y="5833"/>
                </a:moveTo>
                <a:lnTo>
                  <a:pt x="7126" y="5182"/>
                </a:lnTo>
                <a:lnTo>
                  <a:pt x="5669" y="5833"/>
                </a:lnTo>
                <a:lnTo>
                  <a:pt x="5669" y="6983"/>
                </a:lnTo>
                <a:cubicBezTo>
                  <a:pt x="5669" y="7736"/>
                  <a:pt x="6282" y="8583"/>
                  <a:pt x="7101" y="8583"/>
                </a:cubicBezTo>
                <a:lnTo>
                  <a:pt x="7150" y="8583"/>
                </a:lnTo>
                <a:cubicBezTo>
                  <a:pt x="7969" y="8583"/>
                  <a:pt x="8580" y="7739"/>
                  <a:pt x="8580" y="6983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7361193" y="3744333"/>
            <a:ext cx="338338" cy="236834"/>
          </a:xfrm>
          <a:custGeom>
            <a:rect b="b" l="l" r="r" t="t"/>
            <a:pathLst>
              <a:path extrusionOk="0" h="6510" w="9311">
                <a:moveTo>
                  <a:pt x="4292" y="4854"/>
                </a:moveTo>
                <a:lnTo>
                  <a:pt x="4292" y="4237"/>
                </a:lnTo>
                <a:cubicBezTo>
                  <a:pt x="4106" y="4118"/>
                  <a:pt x="3982" y="3910"/>
                  <a:pt x="3982" y="3671"/>
                </a:cubicBezTo>
                <a:lnTo>
                  <a:pt x="3982" y="3671"/>
                </a:lnTo>
                <a:cubicBezTo>
                  <a:pt x="3982" y="3301"/>
                  <a:pt x="4285" y="2999"/>
                  <a:pt x="4656" y="2999"/>
                </a:cubicBezTo>
                <a:lnTo>
                  <a:pt x="4656" y="2999"/>
                </a:lnTo>
                <a:cubicBezTo>
                  <a:pt x="5026" y="2999"/>
                  <a:pt x="5328" y="3301"/>
                  <a:pt x="5328" y="3671"/>
                </a:cubicBezTo>
                <a:lnTo>
                  <a:pt x="5328" y="3671"/>
                </a:lnTo>
                <a:cubicBezTo>
                  <a:pt x="5328" y="3910"/>
                  <a:pt x="5204" y="4119"/>
                  <a:pt x="5019" y="4237"/>
                </a:cubicBezTo>
                <a:lnTo>
                  <a:pt x="5019" y="4854"/>
                </a:lnTo>
                <a:cubicBezTo>
                  <a:pt x="5019" y="5053"/>
                  <a:pt x="4855" y="5218"/>
                  <a:pt x="4656" y="5218"/>
                </a:cubicBezTo>
                <a:cubicBezTo>
                  <a:pt x="4453" y="5218"/>
                  <a:pt x="4292" y="5056"/>
                  <a:pt x="4292" y="4854"/>
                </a:cubicBezTo>
                <a:close/>
                <a:moveTo>
                  <a:pt x="8401" y="2722"/>
                </a:moveTo>
                <a:lnTo>
                  <a:pt x="8401" y="2479"/>
                </a:lnTo>
                <a:cubicBezTo>
                  <a:pt x="8401" y="1111"/>
                  <a:pt x="7288" y="0"/>
                  <a:pt x="5922" y="0"/>
                </a:cubicBezTo>
                <a:cubicBezTo>
                  <a:pt x="5328" y="0"/>
                  <a:pt x="4752" y="215"/>
                  <a:pt x="4302" y="604"/>
                </a:cubicBezTo>
                <a:cubicBezTo>
                  <a:pt x="4004" y="861"/>
                  <a:pt x="3775" y="1184"/>
                  <a:pt x="3627" y="1543"/>
                </a:cubicBezTo>
                <a:cubicBezTo>
                  <a:pt x="3403" y="1428"/>
                  <a:pt x="3150" y="1364"/>
                  <a:pt x="2891" y="1364"/>
                </a:cubicBezTo>
                <a:cubicBezTo>
                  <a:pt x="1998" y="1364"/>
                  <a:pt x="1274" y="2090"/>
                  <a:pt x="1274" y="2982"/>
                </a:cubicBezTo>
                <a:lnTo>
                  <a:pt x="1274" y="3314"/>
                </a:lnTo>
                <a:cubicBezTo>
                  <a:pt x="546" y="3477"/>
                  <a:pt x="1" y="4122"/>
                  <a:pt x="1" y="4892"/>
                </a:cubicBezTo>
                <a:cubicBezTo>
                  <a:pt x="1" y="5325"/>
                  <a:pt x="164" y="5730"/>
                  <a:pt x="460" y="6034"/>
                </a:cubicBezTo>
                <a:cubicBezTo>
                  <a:pt x="760" y="6341"/>
                  <a:pt x="1166" y="6509"/>
                  <a:pt x="1601" y="6509"/>
                </a:cubicBezTo>
                <a:lnTo>
                  <a:pt x="7274" y="6509"/>
                </a:lnTo>
                <a:cubicBezTo>
                  <a:pt x="7283" y="6509"/>
                  <a:pt x="7291" y="6509"/>
                  <a:pt x="7300" y="6508"/>
                </a:cubicBezTo>
                <a:cubicBezTo>
                  <a:pt x="7652" y="6498"/>
                  <a:pt x="7995" y="6397"/>
                  <a:pt x="8295" y="6218"/>
                </a:cubicBezTo>
                <a:cubicBezTo>
                  <a:pt x="8468" y="6117"/>
                  <a:pt x="8525" y="5894"/>
                  <a:pt x="8423" y="5721"/>
                </a:cubicBezTo>
                <a:cubicBezTo>
                  <a:pt x="8321" y="5548"/>
                  <a:pt x="8097" y="5491"/>
                  <a:pt x="7924" y="5594"/>
                </a:cubicBezTo>
                <a:cubicBezTo>
                  <a:pt x="7726" y="5712"/>
                  <a:pt x="7499" y="5778"/>
                  <a:pt x="7267" y="5781"/>
                </a:cubicBezTo>
                <a:lnTo>
                  <a:pt x="7255" y="5781"/>
                </a:lnTo>
                <a:lnTo>
                  <a:pt x="1601" y="5781"/>
                </a:lnTo>
                <a:cubicBezTo>
                  <a:pt x="1112" y="5781"/>
                  <a:pt x="728" y="5391"/>
                  <a:pt x="728" y="4890"/>
                </a:cubicBezTo>
                <a:cubicBezTo>
                  <a:pt x="728" y="4399"/>
                  <a:pt x="1135" y="3999"/>
                  <a:pt x="1633" y="3999"/>
                </a:cubicBezTo>
                <a:lnTo>
                  <a:pt x="1637" y="3999"/>
                </a:lnTo>
                <a:cubicBezTo>
                  <a:pt x="1837" y="3999"/>
                  <a:pt x="2001" y="3836"/>
                  <a:pt x="2001" y="3635"/>
                </a:cubicBezTo>
                <a:lnTo>
                  <a:pt x="2001" y="2981"/>
                </a:lnTo>
                <a:cubicBezTo>
                  <a:pt x="2001" y="2490"/>
                  <a:pt x="2401" y="2090"/>
                  <a:pt x="2891" y="2090"/>
                </a:cubicBezTo>
                <a:cubicBezTo>
                  <a:pt x="3146" y="2090"/>
                  <a:pt x="3390" y="2201"/>
                  <a:pt x="3559" y="2391"/>
                </a:cubicBezTo>
                <a:cubicBezTo>
                  <a:pt x="3652" y="2498"/>
                  <a:pt x="3799" y="2540"/>
                  <a:pt x="3933" y="2501"/>
                </a:cubicBezTo>
                <a:cubicBezTo>
                  <a:pt x="4068" y="2461"/>
                  <a:pt x="4170" y="2346"/>
                  <a:pt x="4190" y="2208"/>
                </a:cubicBezTo>
                <a:cubicBezTo>
                  <a:pt x="4321" y="1364"/>
                  <a:pt x="5064" y="729"/>
                  <a:pt x="5921" y="729"/>
                </a:cubicBezTo>
                <a:cubicBezTo>
                  <a:pt x="6887" y="729"/>
                  <a:pt x="7672" y="1514"/>
                  <a:pt x="7672" y="2479"/>
                </a:cubicBezTo>
                <a:lnTo>
                  <a:pt x="7672" y="2927"/>
                </a:lnTo>
                <a:cubicBezTo>
                  <a:pt x="7672" y="3061"/>
                  <a:pt x="7747" y="3184"/>
                  <a:pt x="7864" y="3248"/>
                </a:cubicBezTo>
                <a:cubicBezTo>
                  <a:pt x="8307" y="3482"/>
                  <a:pt x="8582" y="3939"/>
                  <a:pt x="8582" y="4438"/>
                </a:cubicBezTo>
                <a:cubicBezTo>
                  <a:pt x="8582" y="4637"/>
                  <a:pt x="8744" y="4802"/>
                  <a:pt x="8945" y="4802"/>
                </a:cubicBezTo>
                <a:cubicBezTo>
                  <a:pt x="9144" y="4802"/>
                  <a:pt x="9309" y="4637"/>
                  <a:pt x="9309" y="4438"/>
                </a:cubicBezTo>
                <a:cubicBezTo>
                  <a:pt x="9310" y="3743"/>
                  <a:pt x="8967" y="3104"/>
                  <a:pt x="8401" y="2722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5352552" y="2876984"/>
            <a:ext cx="338324" cy="338325"/>
          </a:xfrm>
          <a:custGeom>
            <a:rect b="b" l="l" r="r" t="t"/>
            <a:pathLst>
              <a:path extrusionOk="0" h="9310" w="9355">
                <a:moveTo>
                  <a:pt x="7880" y="7855"/>
                </a:moveTo>
                <a:cubicBezTo>
                  <a:pt x="7681" y="7855"/>
                  <a:pt x="7516" y="7691"/>
                  <a:pt x="7516" y="7491"/>
                </a:cubicBezTo>
                <a:cubicBezTo>
                  <a:pt x="7516" y="7291"/>
                  <a:pt x="7681" y="7128"/>
                  <a:pt x="7880" y="7128"/>
                </a:cubicBezTo>
                <a:cubicBezTo>
                  <a:pt x="8081" y="7128"/>
                  <a:pt x="8244" y="7291"/>
                  <a:pt x="8244" y="7491"/>
                </a:cubicBezTo>
                <a:cubicBezTo>
                  <a:pt x="8244" y="7693"/>
                  <a:pt x="8082" y="7855"/>
                  <a:pt x="7880" y="7855"/>
                </a:cubicBezTo>
                <a:close/>
                <a:moveTo>
                  <a:pt x="9076" y="6265"/>
                </a:moveTo>
                <a:cubicBezTo>
                  <a:pt x="8919" y="5916"/>
                  <a:pt x="8569" y="5690"/>
                  <a:pt x="8181" y="5690"/>
                </a:cubicBezTo>
                <a:lnTo>
                  <a:pt x="7047" y="5690"/>
                </a:lnTo>
                <a:lnTo>
                  <a:pt x="7044" y="5690"/>
                </a:lnTo>
                <a:cubicBezTo>
                  <a:pt x="6635" y="5690"/>
                  <a:pt x="6278" y="5933"/>
                  <a:pt x="6134" y="6306"/>
                </a:cubicBezTo>
                <a:cubicBezTo>
                  <a:pt x="6116" y="6355"/>
                  <a:pt x="6094" y="6418"/>
                  <a:pt x="6068" y="6491"/>
                </a:cubicBezTo>
                <a:lnTo>
                  <a:pt x="3688" y="6491"/>
                </a:lnTo>
                <a:cubicBezTo>
                  <a:pt x="3589" y="6491"/>
                  <a:pt x="3494" y="6531"/>
                  <a:pt x="3427" y="6603"/>
                </a:cubicBezTo>
                <a:lnTo>
                  <a:pt x="2802" y="7245"/>
                </a:lnTo>
                <a:cubicBezTo>
                  <a:pt x="2664" y="7388"/>
                  <a:pt x="2665" y="7613"/>
                  <a:pt x="2803" y="7755"/>
                </a:cubicBezTo>
                <a:lnTo>
                  <a:pt x="3441" y="8402"/>
                </a:lnTo>
                <a:cubicBezTo>
                  <a:pt x="3509" y="8472"/>
                  <a:pt x="3602" y="8511"/>
                  <a:pt x="3701" y="8511"/>
                </a:cubicBezTo>
                <a:lnTo>
                  <a:pt x="4882" y="8511"/>
                </a:lnTo>
                <a:cubicBezTo>
                  <a:pt x="5083" y="8511"/>
                  <a:pt x="5246" y="8348"/>
                  <a:pt x="5246" y="8147"/>
                </a:cubicBezTo>
                <a:cubicBezTo>
                  <a:pt x="5246" y="7948"/>
                  <a:pt x="5083" y="7784"/>
                  <a:pt x="4882" y="7784"/>
                </a:cubicBezTo>
                <a:lnTo>
                  <a:pt x="3854" y="7784"/>
                </a:lnTo>
                <a:lnTo>
                  <a:pt x="3573" y="7499"/>
                </a:lnTo>
                <a:lnTo>
                  <a:pt x="3843" y="7221"/>
                </a:lnTo>
                <a:lnTo>
                  <a:pt x="6344" y="7221"/>
                </a:lnTo>
                <a:cubicBezTo>
                  <a:pt x="6511" y="7221"/>
                  <a:pt x="6657" y="7106"/>
                  <a:pt x="6697" y="6944"/>
                </a:cubicBezTo>
                <a:cubicBezTo>
                  <a:pt x="6727" y="6824"/>
                  <a:pt x="6763" y="6707"/>
                  <a:pt x="6817" y="6569"/>
                </a:cubicBezTo>
                <a:cubicBezTo>
                  <a:pt x="6852" y="6479"/>
                  <a:pt x="6940" y="6421"/>
                  <a:pt x="7048" y="6421"/>
                </a:cubicBezTo>
                <a:lnTo>
                  <a:pt x="7048" y="6421"/>
                </a:lnTo>
                <a:lnTo>
                  <a:pt x="8183" y="6421"/>
                </a:lnTo>
                <a:cubicBezTo>
                  <a:pt x="8286" y="6421"/>
                  <a:pt x="8373" y="6476"/>
                  <a:pt x="8414" y="6563"/>
                </a:cubicBezTo>
                <a:cubicBezTo>
                  <a:pt x="8511" y="6781"/>
                  <a:pt x="8628" y="7120"/>
                  <a:pt x="8628" y="7491"/>
                </a:cubicBezTo>
                <a:cubicBezTo>
                  <a:pt x="8628" y="7864"/>
                  <a:pt x="8511" y="8211"/>
                  <a:pt x="8415" y="8435"/>
                </a:cubicBezTo>
                <a:cubicBezTo>
                  <a:pt x="8375" y="8525"/>
                  <a:pt x="8286" y="8584"/>
                  <a:pt x="8185" y="8584"/>
                </a:cubicBezTo>
                <a:lnTo>
                  <a:pt x="8185" y="8584"/>
                </a:lnTo>
                <a:lnTo>
                  <a:pt x="7038" y="8584"/>
                </a:lnTo>
                <a:cubicBezTo>
                  <a:pt x="6939" y="8584"/>
                  <a:pt x="6844" y="8518"/>
                  <a:pt x="6804" y="8422"/>
                </a:cubicBezTo>
                <a:cubicBezTo>
                  <a:pt x="6763" y="8319"/>
                  <a:pt x="6724" y="8203"/>
                  <a:pt x="6692" y="8061"/>
                </a:cubicBezTo>
                <a:cubicBezTo>
                  <a:pt x="6644" y="7868"/>
                  <a:pt x="6447" y="7746"/>
                  <a:pt x="6252" y="7792"/>
                </a:cubicBezTo>
                <a:cubicBezTo>
                  <a:pt x="6059" y="7840"/>
                  <a:pt x="5937" y="8037"/>
                  <a:pt x="5983" y="8232"/>
                </a:cubicBezTo>
                <a:cubicBezTo>
                  <a:pt x="6025" y="8408"/>
                  <a:pt x="6075" y="8560"/>
                  <a:pt x="6132" y="8699"/>
                </a:cubicBezTo>
                <a:cubicBezTo>
                  <a:pt x="6284" y="9070"/>
                  <a:pt x="6638" y="9310"/>
                  <a:pt x="7036" y="9310"/>
                </a:cubicBezTo>
                <a:lnTo>
                  <a:pt x="8184" y="9310"/>
                </a:lnTo>
                <a:lnTo>
                  <a:pt x="8185" y="9310"/>
                </a:lnTo>
                <a:cubicBezTo>
                  <a:pt x="8575" y="9310"/>
                  <a:pt x="8924" y="9080"/>
                  <a:pt x="9080" y="8723"/>
                </a:cubicBezTo>
                <a:cubicBezTo>
                  <a:pt x="9207" y="8435"/>
                  <a:pt x="9355" y="7987"/>
                  <a:pt x="9355" y="7487"/>
                </a:cubicBezTo>
                <a:cubicBezTo>
                  <a:pt x="9354" y="6991"/>
                  <a:pt x="9202" y="6549"/>
                  <a:pt x="9076" y="6265"/>
                </a:cubicBezTo>
                <a:close/>
                <a:moveTo>
                  <a:pt x="2799" y="8946"/>
                </a:moveTo>
                <a:cubicBezTo>
                  <a:pt x="2799" y="9145"/>
                  <a:pt x="2635" y="9310"/>
                  <a:pt x="2435" y="9310"/>
                </a:cubicBezTo>
                <a:lnTo>
                  <a:pt x="1148" y="9310"/>
                </a:lnTo>
                <a:cubicBezTo>
                  <a:pt x="815" y="9310"/>
                  <a:pt x="502" y="9160"/>
                  <a:pt x="293" y="8902"/>
                </a:cubicBezTo>
                <a:cubicBezTo>
                  <a:pt x="82" y="8642"/>
                  <a:pt x="0" y="8306"/>
                  <a:pt x="67" y="7977"/>
                </a:cubicBezTo>
                <a:cubicBezTo>
                  <a:pt x="286" y="6927"/>
                  <a:pt x="864" y="5974"/>
                  <a:pt x="1695" y="5290"/>
                </a:cubicBezTo>
                <a:cubicBezTo>
                  <a:pt x="2147" y="4918"/>
                  <a:pt x="2665" y="4634"/>
                  <a:pt x="3218" y="4453"/>
                </a:cubicBezTo>
                <a:cubicBezTo>
                  <a:pt x="2614" y="4002"/>
                  <a:pt x="2226" y="3282"/>
                  <a:pt x="2226" y="2473"/>
                </a:cubicBezTo>
                <a:cubicBezTo>
                  <a:pt x="2226" y="1108"/>
                  <a:pt x="3334" y="0"/>
                  <a:pt x="4699" y="0"/>
                </a:cubicBezTo>
                <a:cubicBezTo>
                  <a:pt x="6062" y="0"/>
                  <a:pt x="7172" y="1108"/>
                  <a:pt x="7172" y="2473"/>
                </a:cubicBezTo>
                <a:cubicBezTo>
                  <a:pt x="7172" y="3282"/>
                  <a:pt x="6780" y="4000"/>
                  <a:pt x="6178" y="4453"/>
                </a:cubicBezTo>
                <a:cubicBezTo>
                  <a:pt x="6241" y="4473"/>
                  <a:pt x="6300" y="4495"/>
                  <a:pt x="6360" y="4517"/>
                </a:cubicBezTo>
                <a:cubicBezTo>
                  <a:pt x="6548" y="4588"/>
                  <a:pt x="6644" y="4796"/>
                  <a:pt x="6574" y="4985"/>
                </a:cubicBezTo>
                <a:cubicBezTo>
                  <a:pt x="6503" y="5173"/>
                  <a:pt x="6293" y="5269"/>
                  <a:pt x="6104" y="5199"/>
                </a:cubicBezTo>
                <a:cubicBezTo>
                  <a:pt x="5684" y="5040"/>
                  <a:pt x="5243" y="4956"/>
                  <a:pt x="4792" y="4946"/>
                </a:cubicBezTo>
                <a:cubicBezTo>
                  <a:pt x="4760" y="4947"/>
                  <a:pt x="4729" y="4947"/>
                  <a:pt x="4699" y="4947"/>
                </a:cubicBezTo>
                <a:cubicBezTo>
                  <a:pt x="4667" y="4947"/>
                  <a:pt x="4636" y="4947"/>
                  <a:pt x="4606" y="4946"/>
                </a:cubicBezTo>
                <a:cubicBezTo>
                  <a:pt x="2758" y="4989"/>
                  <a:pt x="1157" y="6313"/>
                  <a:pt x="780" y="8127"/>
                </a:cubicBezTo>
                <a:cubicBezTo>
                  <a:pt x="757" y="8240"/>
                  <a:pt x="784" y="8357"/>
                  <a:pt x="857" y="8445"/>
                </a:cubicBezTo>
                <a:cubicBezTo>
                  <a:pt x="898" y="8496"/>
                  <a:pt x="992" y="8584"/>
                  <a:pt x="1148" y="8584"/>
                </a:cubicBezTo>
                <a:lnTo>
                  <a:pt x="2435" y="8584"/>
                </a:lnTo>
                <a:cubicBezTo>
                  <a:pt x="2636" y="8582"/>
                  <a:pt x="2799" y="8745"/>
                  <a:pt x="2799" y="8946"/>
                </a:cubicBezTo>
                <a:close/>
                <a:moveTo>
                  <a:pt x="4614" y="4217"/>
                </a:moveTo>
                <a:cubicBezTo>
                  <a:pt x="4644" y="4217"/>
                  <a:pt x="4671" y="4214"/>
                  <a:pt x="4700" y="4214"/>
                </a:cubicBezTo>
                <a:cubicBezTo>
                  <a:pt x="4729" y="4214"/>
                  <a:pt x="4757" y="4214"/>
                  <a:pt x="4786" y="4217"/>
                </a:cubicBezTo>
                <a:cubicBezTo>
                  <a:pt x="5710" y="4173"/>
                  <a:pt x="6446" y="3407"/>
                  <a:pt x="6446" y="2473"/>
                </a:cubicBezTo>
                <a:cubicBezTo>
                  <a:pt x="6446" y="1511"/>
                  <a:pt x="5662" y="727"/>
                  <a:pt x="4700" y="727"/>
                </a:cubicBezTo>
                <a:cubicBezTo>
                  <a:pt x="3739" y="727"/>
                  <a:pt x="2955" y="1511"/>
                  <a:pt x="2955" y="2473"/>
                </a:cubicBezTo>
                <a:cubicBezTo>
                  <a:pt x="2953" y="3407"/>
                  <a:pt x="3691" y="4173"/>
                  <a:pt x="4614" y="4217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2" name="Google Shape;202;p20"/>
          <p:cNvCxnSpPr>
            <a:stCxn id="197" idx="5"/>
            <a:endCxn id="198" idx="2"/>
          </p:cNvCxnSpPr>
          <p:nvPr/>
        </p:nvCxnSpPr>
        <p:spPr>
          <a:xfrm>
            <a:off x="5810424" y="3334862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3" name="Google Shape;203;p20"/>
          <p:cNvSpPr txBox="1"/>
          <p:nvPr/>
        </p:nvSpPr>
        <p:spPr>
          <a:xfrm>
            <a:off x="7122075" y="2637854"/>
            <a:ext cx="8166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AUTH SERVER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204" name="Google Shape;204;p20"/>
          <p:cNvCxnSpPr/>
          <p:nvPr/>
        </p:nvCxnSpPr>
        <p:spPr>
          <a:xfrm flipH="1" rot="10800000">
            <a:off x="5810424" y="2153238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5" name="Google Shape;205;p20"/>
          <p:cNvCxnSpPr/>
          <p:nvPr/>
        </p:nvCxnSpPr>
        <p:spPr>
          <a:xfrm>
            <a:off x="5810424" y="3411062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06" name="Google Shape;206;p20"/>
          <p:cNvSpPr txBox="1"/>
          <p:nvPr/>
        </p:nvSpPr>
        <p:spPr>
          <a:xfrm>
            <a:off x="5113413" y="3454439"/>
            <a:ext cx="81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CLIENT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 rot="-1321296">
            <a:off x="5817554" y="2466896"/>
            <a:ext cx="1478573" cy="4002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❷ Auth Token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08" name="Google Shape;208;p20"/>
          <p:cNvSpPr txBox="1"/>
          <p:nvPr/>
        </p:nvSpPr>
        <p:spPr>
          <a:xfrm rot="-1321296">
            <a:off x="5580663" y="1853226"/>
            <a:ext cx="1478573" cy="58020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❶ Auth Request (</a:t>
            </a:r>
            <a:r>
              <a:rPr lang="en" sz="1000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Password + 2FA</a:t>
            </a: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)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 rot="1209918">
            <a:off x="5862824" y="3248175"/>
            <a:ext cx="1354104" cy="4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❸ Auth Token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0" name="Google Shape;210;p20"/>
          <p:cNvSpPr txBox="1"/>
          <p:nvPr/>
        </p:nvSpPr>
        <p:spPr>
          <a:xfrm rot="1209862">
            <a:off x="5612731" y="3637825"/>
            <a:ext cx="1571735" cy="400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❹ </a:t>
            </a:r>
            <a:r>
              <a:rPr lang="en" sz="1000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Encrypted Data</a:t>
            </a:r>
            <a:endParaRPr sz="1000"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211" name="Google Shape;211;p20"/>
          <p:cNvGrpSpPr/>
          <p:nvPr/>
        </p:nvGrpSpPr>
        <p:grpSpPr>
          <a:xfrm>
            <a:off x="4296816" y="2927638"/>
            <a:ext cx="816600" cy="237000"/>
            <a:chOff x="3442650" y="2042888"/>
            <a:chExt cx="816600" cy="237000"/>
          </a:xfrm>
        </p:grpSpPr>
        <p:sp>
          <p:nvSpPr>
            <p:cNvPr id="212" name="Google Shape;212;p20"/>
            <p:cNvSpPr/>
            <p:nvPr/>
          </p:nvSpPr>
          <p:spPr>
            <a:xfrm>
              <a:off x="3442650" y="2042888"/>
              <a:ext cx="816600" cy="237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3F3F3"/>
                  </a:solidFill>
                  <a:latin typeface="Overpass"/>
                  <a:ea typeface="Overpass"/>
                  <a:cs typeface="Overpass"/>
                  <a:sym typeface="Overpass"/>
                </a:rPr>
                <a:t>      PBKDF</a:t>
              </a:r>
              <a:endParaRPr sz="10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3496375" y="2069248"/>
              <a:ext cx="182884" cy="182870"/>
            </a:xfrm>
            <a:custGeom>
              <a:rect b="b" l="l" r="r" t="t"/>
              <a:pathLst>
                <a:path extrusionOk="0" h="9304" w="9313">
                  <a:moveTo>
                    <a:pt x="8623" y="1490"/>
                  </a:moveTo>
                  <a:cubicBezTo>
                    <a:pt x="8329" y="1360"/>
                    <a:pt x="7899" y="1210"/>
                    <a:pt x="7412" y="1162"/>
                  </a:cubicBezTo>
                  <a:cubicBezTo>
                    <a:pt x="7281" y="500"/>
                    <a:pt x="6694" y="0"/>
                    <a:pt x="5995" y="0"/>
                  </a:cubicBezTo>
                  <a:lnTo>
                    <a:pt x="5989" y="0"/>
                  </a:lnTo>
                  <a:lnTo>
                    <a:pt x="5983" y="0"/>
                  </a:lnTo>
                  <a:cubicBezTo>
                    <a:pt x="5339" y="0"/>
                    <a:pt x="4790" y="425"/>
                    <a:pt x="4607" y="1010"/>
                  </a:cubicBezTo>
                  <a:cubicBezTo>
                    <a:pt x="4572" y="995"/>
                    <a:pt x="4536" y="980"/>
                    <a:pt x="4502" y="967"/>
                  </a:cubicBezTo>
                  <a:cubicBezTo>
                    <a:pt x="4078" y="806"/>
                    <a:pt x="3598" y="908"/>
                    <a:pt x="3278" y="1228"/>
                  </a:cubicBezTo>
                  <a:lnTo>
                    <a:pt x="2251" y="2250"/>
                  </a:lnTo>
                  <a:cubicBezTo>
                    <a:pt x="1916" y="2583"/>
                    <a:pt x="1820" y="3097"/>
                    <a:pt x="2011" y="3526"/>
                  </a:cubicBezTo>
                  <a:cubicBezTo>
                    <a:pt x="2040" y="3593"/>
                    <a:pt x="2073" y="3658"/>
                    <a:pt x="2105" y="3724"/>
                  </a:cubicBezTo>
                  <a:lnTo>
                    <a:pt x="107" y="5718"/>
                  </a:lnTo>
                  <a:cubicBezTo>
                    <a:pt x="40" y="5788"/>
                    <a:pt x="0" y="5878"/>
                    <a:pt x="0" y="5974"/>
                  </a:cubicBezTo>
                  <a:lnTo>
                    <a:pt x="0" y="7291"/>
                  </a:lnTo>
                  <a:cubicBezTo>
                    <a:pt x="0" y="7491"/>
                    <a:pt x="163" y="7654"/>
                    <a:pt x="364" y="7654"/>
                  </a:cubicBezTo>
                  <a:lnTo>
                    <a:pt x="1670" y="7654"/>
                  </a:lnTo>
                  <a:cubicBezTo>
                    <a:pt x="1871" y="7654"/>
                    <a:pt x="2034" y="7491"/>
                    <a:pt x="2034" y="7291"/>
                  </a:cubicBezTo>
                  <a:lnTo>
                    <a:pt x="2034" y="6800"/>
                  </a:lnTo>
                  <a:lnTo>
                    <a:pt x="2510" y="6800"/>
                  </a:lnTo>
                  <a:cubicBezTo>
                    <a:pt x="2709" y="6800"/>
                    <a:pt x="2873" y="6636"/>
                    <a:pt x="2873" y="6437"/>
                  </a:cubicBezTo>
                  <a:lnTo>
                    <a:pt x="2873" y="5637"/>
                  </a:lnTo>
                  <a:cubicBezTo>
                    <a:pt x="2873" y="5436"/>
                    <a:pt x="2709" y="5273"/>
                    <a:pt x="2510" y="5273"/>
                  </a:cubicBezTo>
                  <a:cubicBezTo>
                    <a:pt x="2309" y="5273"/>
                    <a:pt x="2146" y="5436"/>
                    <a:pt x="2146" y="5637"/>
                  </a:cubicBezTo>
                  <a:lnTo>
                    <a:pt x="2146" y="6073"/>
                  </a:lnTo>
                  <a:lnTo>
                    <a:pt x="1673" y="6073"/>
                  </a:lnTo>
                  <a:cubicBezTo>
                    <a:pt x="1472" y="6073"/>
                    <a:pt x="1309" y="6236"/>
                    <a:pt x="1309" y="6437"/>
                  </a:cubicBezTo>
                  <a:lnTo>
                    <a:pt x="1309" y="6927"/>
                  </a:lnTo>
                  <a:lnTo>
                    <a:pt x="729" y="6927"/>
                  </a:lnTo>
                  <a:lnTo>
                    <a:pt x="729" y="6125"/>
                  </a:lnTo>
                  <a:lnTo>
                    <a:pt x="2800" y="4053"/>
                  </a:lnTo>
                  <a:cubicBezTo>
                    <a:pt x="2843" y="4009"/>
                    <a:pt x="2875" y="3957"/>
                    <a:pt x="2892" y="3895"/>
                  </a:cubicBezTo>
                  <a:lnTo>
                    <a:pt x="2896" y="3884"/>
                  </a:lnTo>
                  <a:cubicBezTo>
                    <a:pt x="2924" y="3789"/>
                    <a:pt x="2911" y="3687"/>
                    <a:pt x="2863" y="3602"/>
                  </a:cubicBezTo>
                  <a:cubicBezTo>
                    <a:pt x="2795" y="3481"/>
                    <a:pt x="2731" y="3356"/>
                    <a:pt x="2674" y="3226"/>
                  </a:cubicBezTo>
                  <a:cubicBezTo>
                    <a:pt x="2606" y="3071"/>
                    <a:pt x="2640" y="2885"/>
                    <a:pt x="2764" y="2764"/>
                  </a:cubicBezTo>
                  <a:lnTo>
                    <a:pt x="3791" y="1740"/>
                  </a:lnTo>
                  <a:cubicBezTo>
                    <a:pt x="3909" y="1622"/>
                    <a:pt x="4088" y="1586"/>
                    <a:pt x="4243" y="1644"/>
                  </a:cubicBezTo>
                  <a:cubicBezTo>
                    <a:pt x="4521" y="1749"/>
                    <a:pt x="4773" y="1884"/>
                    <a:pt x="4994" y="2041"/>
                  </a:cubicBezTo>
                  <a:cubicBezTo>
                    <a:pt x="4920" y="2197"/>
                    <a:pt x="4878" y="2367"/>
                    <a:pt x="4878" y="2543"/>
                  </a:cubicBezTo>
                  <a:lnTo>
                    <a:pt x="4878" y="2717"/>
                  </a:lnTo>
                  <a:lnTo>
                    <a:pt x="4553" y="2393"/>
                  </a:lnTo>
                  <a:cubicBezTo>
                    <a:pt x="4411" y="2250"/>
                    <a:pt x="4179" y="2250"/>
                    <a:pt x="4038" y="2393"/>
                  </a:cubicBezTo>
                  <a:cubicBezTo>
                    <a:pt x="3896" y="2534"/>
                    <a:pt x="3896" y="2765"/>
                    <a:pt x="4038" y="2908"/>
                  </a:cubicBezTo>
                  <a:lnTo>
                    <a:pt x="4693" y="3562"/>
                  </a:lnTo>
                  <a:cubicBezTo>
                    <a:pt x="4745" y="3615"/>
                    <a:pt x="4809" y="3647"/>
                    <a:pt x="4876" y="3660"/>
                  </a:cubicBezTo>
                  <a:lnTo>
                    <a:pt x="4876" y="3999"/>
                  </a:lnTo>
                  <a:cubicBezTo>
                    <a:pt x="4876" y="4236"/>
                    <a:pt x="4949" y="4461"/>
                    <a:pt x="5078" y="4650"/>
                  </a:cubicBezTo>
                  <a:lnTo>
                    <a:pt x="4859" y="4872"/>
                  </a:lnTo>
                  <a:cubicBezTo>
                    <a:pt x="4737" y="4992"/>
                    <a:pt x="4553" y="5027"/>
                    <a:pt x="4393" y="4962"/>
                  </a:cubicBezTo>
                  <a:cubicBezTo>
                    <a:pt x="4300" y="4924"/>
                    <a:pt x="4114" y="4840"/>
                    <a:pt x="3921" y="4722"/>
                  </a:cubicBezTo>
                  <a:cubicBezTo>
                    <a:pt x="3749" y="4617"/>
                    <a:pt x="3525" y="4671"/>
                    <a:pt x="3420" y="4842"/>
                  </a:cubicBezTo>
                  <a:cubicBezTo>
                    <a:pt x="3314" y="5013"/>
                    <a:pt x="3369" y="5237"/>
                    <a:pt x="3539" y="5341"/>
                  </a:cubicBezTo>
                  <a:cubicBezTo>
                    <a:pt x="3714" y="5449"/>
                    <a:pt x="3918" y="5552"/>
                    <a:pt x="4113" y="5635"/>
                  </a:cubicBezTo>
                  <a:cubicBezTo>
                    <a:pt x="4257" y="5695"/>
                    <a:pt x="4409" y="5724"/>
                    <a:pt x="4558" y="5724"/>
                  </a:cubicBezTo>
                  <a:cubicBezTo>
                    <a:pt x="4856" y="5724"/>
                    <a:pt x="5150" y="5608"/>
                    <a:pt x="5369" y="5388"/>
                  </a:cubicBezTo>
                  <a:lnTo>
                    <a:pt x="5663" y="5094"/>
                  </a:lnTo>
                  <a:cubicBezTo>
                    <a:pt x="5727" y="5119"/>
                    <a:pt x="5793" y="5142"/>
                    <a:pt x="5857" y="5162"/>
                  </a:cubicBezTo>
                  <a:lnTo>
                    <a:pt x="5857" y="8032"/>
                  </a:lnTo>
                  <a:cubicBezTo>
                    <a:pt x="5857" y="8130"/>
                    <a:pt x="5894" y="8221"/>
                    <a:pt x="5964" y="8291"/>
                  </a:cubicBezTo>
                  <a:lnTo>
                    <a:pt x="6873" y="9198"/>
                  </a:lnTo>
                  <a:cubicBezTo>
                    <a:pt x="6942" y="9266"/>
                    <a:pt x="7033" y="9304"/>
                    <a:pt x="7129" y="9304"/>
                  </a:cubicBezTo>
                  <a:lnTo>
                    <a:pt x="7131" y="9304"/>
                  </a:lnTo>
                  <a:cubicBezTo>
                    <a:pt x="7227" y="9304"/>
                    <a:pt x="7320" y="9263"/>
                    <a:pt x="7390" y="9195"/>
                  </a:cubicBezTo>
                  <a:lnTo>
                    <a:pt x="8280" y="8287"/>
                  </a:lnTo>
                  <a:cubicBezTo>
                    <a:pt x="8418" y="8146"/>
                    <a:pt x="8418" y="7920"/>
                    <a:pt x="8280" y="7778"/>
                  </a:cubicBezTo>
                  <a:lnTo>
                    <a:pt x="7969" y="7458"/>
                  </a:lnTo>
                  <a:lnTo>
                    <a:pt x="8296" y="7135"/>
                  </a:lnTo>
                  <a:cubicBezTo>
                    <a:pt x="8366" y="7065"/>
                    <a:pt x="8404" y="6972"/>
                    <a:pt x="8404" y="6875"/>
                  </a:cubicBezTo>
                  <a:cubicBezTo>
                    <a:pt x="8404" y="6776"/>
                    <a:pt x="8364" y="6684"/>
                    <a:pt x="8295" y="6616"/>
                  </a:cubicBezTo>
                  <a:lnTo>
                    <a:pt x="7711" y="6044"/>
                  </a:lnTo>
                  <a:cubicBezTo>
                    <a:pt x="7567" y="5903"/>
                    <a:pt x="7339" y="5906"/>
                    <a:pt x="7196" y="6048"/>
                  </a:cubicBezTo>
                  <a:cubicBezTo>
                    <a:pt x="7057" y="6192"/>
                    <a:pt x="7058" y="6422"/>
                    <a:pt x="7202" y="6563"/>
                  </a:cubicBezTo>
                  <a:lnTo>
                    <a:pt x="7522" y="6877"/>
                  </a:lnTo>
                  <a:lnTo>
                    <a:pt x="7201" y="7196"/>
                  </a:lnTo>
                  <a:cubicBezTo>
                    <a:pt x="7058" y="7336"/>
                    <a:pt x="7057" y="7565"/>
                    <a:pt x="7196" y="7709"/>
                  </a:cubicBezTo>
                  <a:lnTo>
                    <a:pt x="7510" y="8032"/>
                  </a:lnTo>
                  <a:lnTo>
                    <a:pt x="7125" y="8425"/>
                  </a:lnTo>
                  <a:lnTo>
                    <a:pt x="6582" y="7884"/>
                  </a:lnTo>
                  <a:lnTo>
                    <a:pt x="6582" y="4905"/>
                  </a:lnTo>
                  <a:cubicBezTo>
                    <a:pt x="6582" y="4810"/>
                    <a:pt x="6543" y="4717"/>
                    <a:pt x="6478" y="4650"/>
                  </a:cubicBezTo>
                  <a:lnTo>
                    <a:pt x="6460" y="4633"/>
                  </a:lnTo>
                  <a:cubicBezTo>
                    <a:pt x="6415" y="4585"/>
                    <a:pt x="6357" y="4553"/>
                    <a:pt x="6294" y="4536"/>
                  </a:cubicBezTo>
                  <a:cubicBezTo>
                    <a:pt x="6153" y="4498"/>
                    <a:pt x="6009" y="4451"/>
                    <a:pt x="5867" y="4396"/>
                  </a:cubicBezTo>
                  <a:cubicBezTo>
                    <a:pt x="5707" y="4335"/>
                    <a:pt x="5601" y="4176"/>
                    <a:pt x="5601" y="4002"/>
                  </a:cubicBezTo>
                  <a:lnTo>
                    <a:pt x="5601" y="2546"/>
                  </a:lnTo>
                  <a:cubicBezTo>
                    <a:pt x="5601" y="2378"/>
                    <a:pt x="5702" y="2223"/>
                    <a:pt x="5857" y="2154"/>
                  </a:cubicBezTo>
                  <a:cubicBezTo>
                    <a:pt x="6069" y="2058"/>
                    <a:pt x="6369" y="1949"/>
                    <a:pt x="6709" y="1898"/>
                  </a:cubicBezTo>
                  <a:lnTo>
                    <a:pt x="6709" y="2469"/>
                  </a:lnTo>
                  <a:lnTo>
                    <a:pt x="6636" y="2469"/>
                  </a:lnTo>
                  <a:cubicBezTo>
                    <a:pt x="6437" y="2469"/>
                    <a:pt x="6273" y="2633"/>
                    <a:pt x="6273" y="2832"/>
                  </a:cubicBezTo>
                  <a:cubicBezTo>
                    <a:pt x="6273" y="3033"/>
                    <a:pt x="6437" y="3196"/>
                    <a:pt x="6636" y="3196"/>
                  </a:cubicBezTo>
                  <a:lnTo>
                    <a:pt x="7545" y="3196"/>
                  </a:lnTo>
                  <a:cubicBezTo>
                    <a:pt x="7746" y="3196"/>
                    <a:pt x="7909" y="3033"/>
                    <a:pt x="7909" y="2832"/>
                  </a:cubicBezTo>
                  <a:cubicBezTo>
                    <a:pt x="7909" y="2633"/>
                    <a:pt x="7746" y="2469"/>
                    <a:pt x="7545" y="2469"/>
                  </a:cubicBezTo>
                  <a:lnTo>
                    <a:pt x="7436" y="2469"/>
                  </a:lnTo>
                  <a:lnTo>
                    <a:pt x="7436" y="1893"/>
                  </a:lnTo>
                  <a:cubicBezTo>
                    <a:pt x="7791" y="1942"/>
                    <a:pt x="8105" y="2053"/>
                    <a:pt x="8329" y="2150"/>
                  </a:cubicBezTo>
                  <a:cubicBezTo>
                    <a:pt x="8482" y="2218"/>
                    <a:pt x="8583" y="2371"/>
                    <a:pt x="8583" y="2540"/>
                  </a:cubicBezTo>
                  <a:lnTo>
                    <a:pt x="8583" y="4015"/>
                  </a:lnTo>
                  <a:cubicBezTo>
                    <a:pt x="8583" y="4185"/>
                    <a:pt x="8473" y="4344"/>
                    <a:pt x="8313" y="4410"/>
                  </a:cubicBezTo>
                  <a:cubicBezTo>
                    <a:pt x="8153" y="4476"/>
                    <a:pt x="7989" y="4531"/>
                    <a:pt x="7823" y="4569"/>
                  </a:cubicBezTo>
                  <a:cubicBezTo>
                    <a:pt x="7630" y="4616"/>
                    <a:pt x="7508" y="4812"/>
                    <a:pt x="7554" y="5007"/>
                  </a:cubicBezTo>
                  <a:cubicBezTo>
                    <a:pt x="7602" y="5202"/>
                    <a:pt x="7798" y="5324"/>
                    <a:pt x="7993" y="5276"/>
                  </a:cubicBezTo>
                  <a:cubicBezTo>
                    <a:pt x="8194" y="5226"/>
                    <a:pt x="8395" y="5161"/>
                    <a:pt x="8590" y="5081"/>
                  </a:cubicBezTo>
                  <a:cubicBezTo>
                    <a:pt x="9023" y="4902"/>
                    <a:pt x="9305" y="4483"/>
                    <a:pt x="9307" y="4015"/>
                  </a:cubicBezTo>
                  <a:lnTo>
                    <a:pt x="9307" y="2540"/>
                  </a:lnTo>
                  <a:cubicBezTo>
                    <a:pt x="9313" y="2087"/>
                    <a:pt x="9042" y="1673"/>
                    <a:pt x="8623" y="1490"/>
                  </a:cubicBezTo>
                  <a:close/>
                  <a:moveTo>
                    <a:pt x="5560" y="1494"/>
                  </a:moveTo>
                  <a:lnTo>
                    <a:pt x="5506" y="1522"/>
                  </a:lnTo>
                  <a:cubicBezTo>
                    <a:pt x="5430" y="1463"/>
                    <a:pt x="5353" y="1410"/>
                    <a:pt x="5273" y="1359"/>
                  </a:cubicBezTo>
                  <a:cubicBezTo>
                    <a:pt x="5315" y="1004"/>
                    <a:pt x="5618" y="729"/>
                    <a:pt x="5983" y="729"/>
                  </a:cubicBezTo>
                  <a:lnTo>
                    <a:pt x="5989" y="729"/>
                  </a:lnTo>
                  <a:lnTo>
                    <a:pt x="5995" y="729"/>
                  </a:lnTo>
                  <a:cubicBezTo>
                    <a:pt x="6294" y="729"/>
                    <a:pt x="6553" y="914"/>
                    <a:pt x="6658" y="1177"/>
                  </a:cubicBezTo>
                  <a:cubicBezTo>
                    <a:pt x="6214" y="1235"/>
                    <a:pt x="5829" y="1375"/>
                    <a:pt x="5560" y="149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" name="Google Shape;214;p20"/>
          <p:cNvSpPr txBox="1"/>
          <p:nvPr/>
        </p:nvSpPr>
        <p:spPr>
          <a:xfrm>
            <a:off x="7019025" y="4258650"/>
            <a:ext cx="10227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DATABASE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/>
          <p:nvPr/>
        </p:nvSpPr>
        <p:spPr>
          <a:xfrm>
            <a:off x="525000" y="381625"/>
            <a:ext cx="80940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Password Management Service</a:t>
            </a:r>
            <a:endParaRPr b="1" sz="3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‹#›</a:t>
            </a:fld>
            <a:endParaRPr sz="13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21" name="Google Shape;2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4684350"/>
            <a:ext cx="347605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/>
          <p:nvPr/>
        </p:nvSpPr>
        <p:spPr>
          <a:xfrm>
            <a:off x="423800" y="4667100"/>
            <a:ext cx="8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MFKDF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23" name="Google Shape;223;p21"/>
          <p:cNvSpPr txBox="1"/>
          <p:nvPr/>
        </p:nvSpPr>
        <p:spPr>
          <a:xfrm rot="-312">
            <a:off x="1205325" y="1821398"/>
            <a:ext cx="33084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Two problems with this architecture:</a:t>
            </a:r>
            <a:endParaRPr b="1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verpass"/>
              <a:buChar char="●"/>
            </a:pPr>
            <a:r>
              <a:rPr lang="en">
                <a:solidFill>
                  <a:srgbClr val="990000"/>
                </a:solidFill>
                <a:latin typeface="Overpass"/>
                <a:ea typeface="Overpass"/>
                <a:cs typeface="Overpass"/>
                <a:sym typeface="Overpass"/>
              </a:rPr>
              <a:t>Passwords are insecure</a:t>
            </a:r>
            <a:endParaRPr>
              <a:solidFill>
                <a:srgbClr val="99000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400"/>
              <a:buFont typeface="Overpass"/>
              <a:buChar char="○"/>
            </a:pP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Add MFA!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400"/>
              <a:buFont typeface="Overpass"/>
              <a:buChar char="●"/>
            </a:pP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Databases are leaky</a:t>
            </a:r>
            <a:endParaRPr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400"/>
              <a:buFont typeface="Overpass"/>
              <a:buChar char="○"/>
            </a:pP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Add</a:t>
            </a:r>
            <a:r>
              <a:rPr lang="en">
                <a:solidFill>
                  <a:srgbClr val="FF9900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">
                <a:solidFill>
                  <a:srgbClr val="990000"/>
                </a:solidFill>
                <a:latin typeface="Overpass"/>
                <a:ea typeface="Overpass"/>
                <a:cs typeface="Overpass"/>
                <a:sym typeface="Overpass"/>
              </a:rPr>
              <a:t>PBKDF</a:t>
            </a:r>
            <a:r>
              <a:rPr lang="en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!</a:t>
            </a:r>
            <a:br>
              <a:rPr lang="en">
                <a:solidFill>
                  <a:srgbClr val="FF9900"/>
                </a:solidFill>
                <a:latin typeface="Overpass"/>
                <a:ea typeface="Overpass"/>
                <a:cs typeface="Overpass"/>
                <a:sym typeface="Overpass"/>
              </a:rPr>
            </a:br>
            <a:endParaRPr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24" name="Google Shape;224;p21"/>
          <p:cNvSpPr/>
          <p:nvPr/>
        </p:nvSpPr>
        <p:spPr>
          <a:xfrm>
            <a:off x="7122063" y="18212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5" name="Google Shape;225;p21"/>
          <p:cNvCxnSpPr>
            <a:stCxn id="226" idx="7"/>
            <a:endCxn id="224" idx="2"/>
          </p:cNvCxnSpPr>
          <p:nvPr/>
        </p:nvCxnSpPr>
        <p:spPr>
          <a:xfrm flipH="1" rot="10800000">
            <a:off x="5810424" y="2229438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27" name="Google Shape;227;p21"/>
          <p:cNvSpPr/>
          <p:nvPr/>
        </p:nvSpPr>
        <p:spPr>
          <a:xfrm>
            <a:off x="7122063" y="34544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1"/>
          <p:cNvSpPr/>
          <p:nvPr/>
        </p:nvSpPr>
        <p:spPr>
          <a:xfrm>
            <a:off x="5113413" y="2637850"/>
            <a:ext cx="816600" cy="81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1"/>
          <p:cNvSpPr/>
          <p:nvPr/>
        </p:nvSpPr>
        <p:spPr>
          <a:xfrm>
            <a:off x="7361193" y="2060387"/>
            <a:ext cx="338338" cy="338325"/>
          </a:xfrm>
          <a:custGeom>
            <a:rect b="b" l="l" r="r" t="t"/>
            <a:pathLst>
              <a:path extrusionOk="0" h="9310" w="9311">
                <a:moveTo>
                  <a:pt x="2146" y="1800"/>
                </a:moveTo>
                <a:cubicBezTo>
                  <a:pt x="2146" y="2001"/>
                  <a:pt x="1982" y="2163"/>
                  <a:pt x="1783" y="2163"/>
                </a:cubicBezTo>
                <a:cubicBezTo>
                  <a:pt x="1582" y="2163"/>
                  <a:pt x="1419" y="2001"/>
                  <a:pt x="1419" y="1800"/>
                </a:cubicBezTo>
                <a:cubicBezTo>
                  <a:pt x="1419" y="1601"/>
                  <a:pt x="1582" y="1436"/>
                  <a:pt x="1783" y="1436"/>
                </a:cubicBezTo>
                <a:cubicBezTo>
                  <a:pt x="1982" y="1436"/>
                  <a:pt x="2146" y="1599"/>
                  <a:pt x="2146" y="1800"/>
                </a:cubicBezTo>
                <a:close/>
                <a:moveTo>
                  <a:pt x="4874" y="8946"/>
                </a:moveTo>
                <a:cubicBezTo>
                  <a:pt x="4874" y="9146"/>
                  <a:pt x="4709" y="9310"/>
                  <a:pt x="4510" y="9310"/>
                </a:cubicBezTo>
                <a:lnTo>
                  <a:pt x="1455" y="9310"/>
                </a:lnTo>
                <a:cubicBezTo>
                  <a:pt x="653" y="9310"/>
                  <a:pt x="1" y="8657"/>
                  <a:pt x="1" y="7855"/>
                </a:cubicBezTo>
                <a:lnTo>
                  <a:pt x="1" y="7182"/>
                </a:lnTo>
                <a:cubicBezTo>
                  <a:pt x="1" y="6748"/>
                  <a:pt x="191" y="6359"/>
                  <a:pt x="495" y="6091"/>
                </a:cubicBezTo>
                <a:cubicBezTo>
                  <a:pt x="193" y="5825"/>
                  <a:pt x="1" y="5435"/>
                  <a:pt x="1" y="5000"/>
                </a:cubicBezTo>
                <a:lnTo>
                  <a:pt x="1" y="4309"/>
                </a:lnTo>
                <a:cubicBezTo>
                  <a:pt x="1" y="3876"/>
                  <a:pt x="191" y="3486"/>
                  <a:pt x="495" y="3218"/>
                </a:cubicBezTo>
                <a:cubicBezTo>
                  <a:pt x="193" y="2952"/>
                  <a:pt x="1" y="2562"/>
                  <a:pt x="1" y="2127"/>
                </a:cubicBezTo>
                <a:lnTo>
                  <a:pt x="1" y="1455"/>
                </a:lnTo>
                <a:cubicBezTo>
                  <a:pt x="1" y="654"/>
                  <a:pt x="653" y="0"/>
                  <a:pt x="1455" y="0"/>
                </a:cubicBezTo>
                <a:lnTo>
                  <a:pt x="7128" y="0"/>
                </a:lnTo>
                <a:cubicBezTo>
                  <a:pt x="7930" y="0"/>
                  <a:pt x="8583" y="654"/>
                  <a:pt x="8583" y="1455"/>
                </a:cubicBezTo>
                <a:lnTo>
                  <a:pt x="8583" y="2491"/>
                </a:lnTo>
                <a:cubicBezTo>
                  <a:pt x="8583" y="2824"/>
                  <a:pt x="8433" y="3122"/>
                  <a:pt x="8196" y="3323"/>
                </a:cubicBezTo>
                <a:cubicBezTo>
                  <a:pt x="8280" y="3413"/>
                  <a:pt x="8355" y="3516"/>
                  <a:pt x="8414" y="3630"/>
                </a:cubicBezTo>
                <a:cubicBezTo>
                  <a:pt x="8510" y="3807"/>
                  <a:pt x="8440" y="4028"/>
                  <a:pt x="8264" y="4120"/>
                </a:cubicBezTo>
                <a:cubicBezTo>
                  <a:pt x="8086" y="4214"/>
                  <a:pt x="7866" y="4146"/>
                  <a:pt x="7773" y="3969"/>
                </a:cubicBezTo>
                <a:cubicBezTo>
                  <a:pt x="7646" y="3730"/>
                  <a:pt x="7400" y="3582"/>
                  <a:pt x="7130" y="3582"/>
                </a:cubicBezTo>
                <a:lnTo>
                  <a:pt x="3511" y="3582"/>
                </a:lnTo>
                <a:lnTo>
                  <a:pt x="3511" y="4818"/>
                </a:lnTo>
                <a:cubicBezTo>
                  <a:pt x="3511" y="5019"/>
                  <a:pt x="3348" y="5182"/>
                  <a:pt x="3147" y="5182"/>
                </a:cubicBezTo>
                <a:cubicBezTo>
                  <a:pt x="2948" y="5182"/>
                  <a:pt x="2784" y="5019"/>
                  <a:pt x="2784" y="4818"/>
                </a:cubicBezTo>
                <a:lnTo>
                  <a:pt x="2784" y="3582"/>
                </a:lnTo>
                <a:lnTo>
                  <a:pt x="1457" y="3582"/>
                </a:lnTo>
                <a:cubicBezTo>
                  <a:pt x="1055" y="3582"/>
                  <a:pt x="730" y="3908"/>
                  <a:pt x="730" y="4309"/>
                </a:cubicBezTo>
                <a:lnTo>
                  <a:pt x="730" y="5000"/>
                </a:lnTo>
                <a:cubicBezTo>
                  <a:pt x="730" y="5401"/>
                  <a:pt x="1055" y="5727"/>
                  <a:pt x="1457" y="5727"/>
                </a:cubicBezTo>
                <a:lnTo>
                  <a:pt x="2330" y="5727"/>
                </a:lnTo>
                <a:lnTo>
                  <a:pt x="3857" y="5727"/>
                </a:lnTo>
                <a:cubicBezTo>
                  <a:pt x="4056" y="5727"/>
                  <a:pt x="4221" y="5892"/>
                  <a:pt x="4221" y="6091"/>
                </a:cubicBezTo>
                <a:cubicBezTo>
                  <a:pt x="4221" y="6292"/>
                  <a:pt x="4056" y="6455"/>
                  <a:pt x="3857" y="6455"/>
                </a:cubicBezTo>
                <a:lnTo>
                  <a:pt x="3511" y="6455"/>
                </a:lnTo>
                <a:lnTo>
                  <a:pt x="3511" y="7673"/>
                </a:lnTo>
                <a:cubicBezTo>
                  <a:pt x="3511" y="7873"/>
                  <a:pt x="3348" y="8037"/>
                  <a:pt x="3147" y="8037"/>
                </a:cubicBezTo>
                <a:cubicBezTo>
                  <a:pt x="2948" y="8037"/>
                  <a:pt x="2784" y="7873"/>
                  <a:pt x="2784" y="7673"/>
                </a:cubicBezTo>
                <a:lnTo>
                  <a:pt x="2784" y="6455"/>
                </a:lnTo>
                <a:lnTo>
                  <a:pt x="2330" y="6455"/>
                </a:lnTo>
                <a:lnTo>
                  <a:pt x="1457" y="6455"/>
                </a:lnTo>
                <a:cubicBezTo>
                  <a:pt x="1055" y="6455"/>
                  <a:pt x="730" y="6780"/>
                  <a:pt x="730" y="7182"/>
                </a:cubicBezTo>
                <a:lnTo>
                  <a:pt x="730" y="7855"/>
                </a:lnTo>
                <a:cubicBezTo>
                  <a:pt x="730" y="8257"/>
                  <a:pt x="1055" y="8583"/>
                  <a:pt x="1457" y="8583"/>
                </a:cubicBezTo>
                <a:lnTo>
                  <a:pt x="4512" y="8583"/>
                </a:lnTo>
                <a:cubicBezTo>
                  <a:pt x="4711" y="8583"/>
                  <a:pt x="4874" y="8744"/>
                  <a:pt x="4874" y="8946"/>
                </a:cubicBezTo>
                <a:close/>
                <a:moveTo>
                  <a:pt x="1455" y="2854"/>
                </a:moveTo>
                <a:lnTo>
                  <a:pt x="7128" y="2854"/>
                </a:lnTo>
                <a:lnTo>
                  <a:pt x="7492" y="2854"/>
                </a:lnTo>
                <a:cubicBezTo>
                  <a:pt x="7691" y="2854"/>
                  <a:pt x="7856" y="2691"/>
                  <a:pt x="7856" y="2491"/>
                </a:cubicBezTo>
                <a:lnTo>
                  <a:pt x="7856" y="1455"/>
                </a:lnTo>
                <a:cubicBezTo>
                  <a:pt x="7856" y="1054"/>
                  <a:pt x="7530" y="728"/>
                  <a:pt x="7128" y="728"/>
                </a:cubicBezTo>
                <a:lnTo>
                  <a:pt x="3509" y="728"/>
                </a:lnTo>
                <a:lnTo>
                  <a:pt x="3509" y="1945"/>
                </a:lnTo>
                <a:cubicBezTo>
                  <a:pt x="3509" y="2146"/>
                  <a:pt x="3346" y="2309"/>
                  <a:pt x="3146" y="2309"/>
                </a:cubicBezTo>
                <a:cubicBezTo>
                  <a:pt x="2946" y="2309"/>
                  <a:pt x="2782" y="2146"/>
                  <a:pt x="2782" y="1945"/>
                </a:cubicBezTo>
                <a:lnTo>
                  <a:pt x="2782" y="728"/>
                </a:lnTo>
                <a:lnTo>
                  <a:pt x="1455" y="728"/>
                </a:lnTo>
                <a:cubicBezTo>
                  <a:pt x="1053" y="728"/>
                  <a:pt x="728" y="1054"/>
                  <a:pt x="728" y="1455"/>
                </a:cubicBezTo>
                <a:lnTo>
                  <a:pt x="728" y="2127"/>
                </a:lnTo>
                <a:cubicBezTo>
                  <a:pt x="728" y="2527"/>
                  <a:pt x="1055" y="2854"/>
                  <a:pt x="1455" y="2854"/>
                </a:cubicBezTo>
                <a:close/>
                <a:moveTo>
                  <a:pt x="1419" y="7528"/>
                </a:moveTo>
                <a:cubicBezTo>
                  <a:pt x="1419" y="7727"/>
                  <a:pt x="1582" y="7892"/>
                  <a:pt x="1783" y="7892"/>
                </a:cubicBezTo>
                <a:cubicBezTo>
                  <a:pt x="1982" y="7892"/>
                  <a:pt x="2146" y="7727"/>
                  <a:pt x="2146" y="7528"/>
                </a:cubicBezTo>
                <a:cubicBezTo>
                  <a:pt x="2146" y="7327"/>
                  <a:pt x="1982" y="7164"/>
                  <a:pt x="1783" y="7164"/>
                </a:cubicBezTo>
                <a:cubicBezTo>
                  <a:pt x="1582" y="7164"/>
                  <a:pt x="1419" y="7326"/>
                  <a:pt x="1419" y="7528"/>
                </a:cubicBezTo>
                <a:close/>
                <a:moveTo>
                  <a:pt x="1419" y="4655"/>
                </a:moveTo>
                <a:cubicBezTo>
                  <a:pt x="1419" y="4854"/>
                  <a:pt x="1582" y="5019"/>
                  <a:pt x="1783" y="5019"/>
                </a:cubicBezTo>
                <a:cubicBezTo>
                  <a:pt x="1982" y="5019"/>
                  <a:pt x="2146" y="4854"/>
                  <a:pt x="2146" y="4655"/>
                </a:cubicBezTo>
                <a:cubicBezTo>
                  <a:pt x="2146" y="4454"/>
                  <a:pt x="1982" y="4292"/>
                  <a:pt x="1783" y="4292"/>
                </a:cubicBezTo>
                <a:cubicBezTo>
                  <a:pt x="1582" y="4292"/>
                  <a:pt x="1419" y="4453"/>
                  <a:pt x="1419" y="4655"/>
                </a:cubicBezTo>
                <a:close/>
                <a:moveTo>
                  <a:pt x="9310" y="5596"/>
                </a:moveTo>
                <a:lnTo>
                  <a:pt x="9310" y="6983"/>
                </a:lnTo>
                <a:cubicBezTo>
                  <a:pt x="9310" y="7551"/>
                  <a:pt x="9085" y="8132"/>
                  <a:pt x="8694" y="8575"/>
                </a:cubicBezTo>
                <a:cubicBezTo>
                  <a:pt x="8275" y="9048"/>
                  <a:pt x="7728" y="9310"/>
                  <a:pt x="7152" y="9310"/>
                </a:cubicBezTo>
                <a:lnTo>
                  <a:pt x="7102" y="9310"/>
                </a:lnTo>
                <a:cubicBezTo>
                  <a:pt x="6526" y="9310"/>
                  <a:pt x="5979" y="9050"/>
                  <a:pt x="5560" y="8575"/>
                </a:cubicBezTo>
                <a:cubicBezTo>
                  <a:pt x="5168" y="8132"/>
                  <a:pt x="4944" y="7551"/>
                  <a:pt x="4944" y="6983"/>
                </a:cubicBezTo>
                <a:lnTo>
                  <a:pt x="4944" y="5596"/>
                </a:lnTo>
                <a:cubicBezTo>
                  <a:pt x="4944" y="5452"/>
                  <a:pt x="5028" y="5324"/>
                  <a:pt x="5159" y="5263"/>
                </a:cubicBezTo>
                <a:lnTo>
                  <a:pt x="6947" y="4466"/>
                </a:lnTo>
                <a:cubicBezTo>
                  <a:pt x="7005" y="4438"/>
                  <a:pt x="7067" y="4430"/>
                  <a:pt x="7128" y="4434"/>
                </a:cubicBezTo>
                <a:cubicBezTo>
                  <a:pt x="7188" y="4430"/>
                  <a:pt x="7249" y="4438"/>
                  <a:pt x="7310" y="4466"/>
                </a:cubicBezTo>
                <a:lnTo>
                  <a:pt x="9097" y="5263"/>
                </a:lnTo>
                <a:cubicBezTo>
                  <a:pt x="9226" y="5324"/>
                  <a:pt x="9310" y="5454"/>
                  <a:pt x="9310" y="5596"/>
                </a:cubicBezTo>
                <a:close/>
                <a:moveTo>
                  <a:pt x="8583" y="5833"/>
                </a:moveTo>
                <a:lnTo>
                  <a:pt x="7126" y="5182"/>
                </a:lnTo>
                <a:lnTo>
                  <a:pt x="5669" y="5833"/>
                </a:lnTo>
                <a:lnTo>
                  <a:pt x="5669" y="6983"/>
                </a:lnTo>
                <a:cubicBezTo>
                  <a:pt x="5669" y="7736"/>
                  <a:pt x="6282" y="8583"/>
                  <a:pt x="7101" y="8583"/>
                </a:cubicBezTo>
                <a:lnTo>
                  <a:pt x="7150" y="8583"/>
                </a:lnTo>
                <a:cubicBezTo>
                  <a:pt x="7969" y="8583"/>
                  <a:pt x="8580" y="7739"/>
                  <a:pt x="8580" y="6983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1"/>
          <p:cNvSpPr/>
          <p:nvPr/>
        </p:nvSpPr>
        <p:spPr>
          <a:xfrm>
            <a:off x="7361193" y="3744333"/>
            <a:ext cx="338338" cy="236834"/>
          </a:xfrm>
          <a:custGeom>
            <a:rect b="b" l="l" r="r" t="t"/>
            <a:pathLst>
              <a:path extrusionOk="0" h="6510" w="9311">
                <a:moveTo>
                  <a:pt x="4292" y="4854"/>
                </a:moveTo>
                <a:lnTo>
                  <a:pt x="4292" y="4237"/>
                </a:lnTo>
                <a:cubicBezTo>
                  <a:pt x="4106" y="4118"/>
                  <a:pt x="3982" y="3910"/>
                  <a:pt x="3982" y="3671"/>
                </a:cubicBezTo>
                <a:lnTo>
                  <a:pt x="3982" y="3671"/>
                </a:lnTo>
                <a:cubicBezTo>
                  <a:pt x="3982" y="3301"/>
                  <a:pt x="4285" y="2999"/>
                  <a:pt x="4656" y="2999"/>
                </a:cubicBezTo>
                <a:lnTo>
                  <a:pt x="4656" y="2999"/>
                </a:lnTo>
                <a:cubicBezTo>
                  <a:pt x="5026" y="2999"/>
                  <a:pt x="5328" y="3301"/>
                  <a:pt x="5328" y="3671"/>
                </a:cubicBezTo>
                <a:lnTo>
                  <a:pt x="5328" y="3671"/>
                </a:lnTo>
                <a:cubicBezTo>
                  <a:pt x="5328" y="3910"/>
                  <a:pt x="5204" y="4119"/>
                  <a:pt x="5019" y="4237"/>
                </a:cubicBezTo>
                <a:lnTo>
                  <a:pt x="5019" y="4854"/>
                </a:lnTo>
                <a:cubicBezTo>
                  <a:pt x="5019" y="5053"/>
                  <a:pt x="4855" y="5218"/>
                  <a:pt x="4656" y="5218"/>
                </a:cubicBezTo>
                <a:cubicBezTo>
                  <a:pt x="4453" y="5218"/>
                  <a:pt x="4292" y="5056"/>
                  <a:pt x="4292" y="4854"/>
                </a:cubicBezTo>
                <a:close/>
                <a:moveTo>
                  <a:pt x="8401" y="2722"/>
                </a:moveTo>
                <a:lnTo>
                  <a:pt x="8401" y="2479"/>
                </a:lnTo>
                <a:cubicBezTo>
                  <a:pt x="8401" y="1111"/>
                  <a:pt x="7288" y="0"/>
                  <a:pt x="5922" y="0"/>
                </a:cubicBezTo>
                <a:cubicBezTo>
                  <a:pt x="5328" y="0"/>
                  <a:pt x="4752" y="215"/>
                  <a:pt x="4302" y="604"/>
                </a:cubicBezTo>
                <a:cubicBezTo>
                  <a:pt x="4004" y="861"/>
                  <a:pt x="3775" y="1184"/>
                  <a:pt x="3627" y="1543"/>
                </a:cubicBezTo>
                <a:cubicBezTo>
                  <a:pt x="3403" y="1428"/>
                  <a:pt x="3150" y="1364"/>
                  <a:pt x="2891" y="1364"/>
                </a:cubicBezTo>
                <a:cubicBezTo>
                  <a:pt x="1998" y="1364"/>
                  <a:pt x="1274" y="2090"/>
                  <a:pt x="1274" y="2982"/>
                </a:cubicBezTo>
                <a:lnTo>
                  <a:pt x="1274" y="3314"/>
                </a:lnTo>
                <a:cubicBezTo>
                  <a:pt x="546" y="3477"/>
                  <a:pt x="1" y="4122"/>
                  <a:pt x="1" y="4892"/>
                </a:cubicBezTo>
                <a:cubicBezTo>
                  <a:pt x="1" y="5325"/>
                  <a:pt x="164" y="5730"/>
                  <a:pt x="460" y="6034"/>
                </a:cubicBezTo>
                <a:cubicBezTo>
                  <a:pt x="760" y="6341"/>
                  <a:pt x="1166" y="6509"/>
                  <a:pt x="1601" y="6509"/>
                </a:cubicBezTo>
                <a:lnTo>
                  <a:pt x="7274" y="6509"/>
                </a:lnTo>
                <a:cubicBezTo>
                  <a:pt x="7283" y="6509"/>
                  <a:pt x="7291" y="6509"/>
                  <a:pt x="7300" y="6508"/>
                </a:cubicBezTo>
                <a:cubicBezTo>
                  <a:pt x="7652" y="6498"/>
                  <a:pt x="7995" y="6397"/>
                  <a:pt x="8295" y="6218"/>
                </a:cubicBezTo>
                <a:cubicBezTo>
                  <a:pt x="8468" y="6117"/>
                  <a:pt x="8525" y="5894"/>
                  <a:pt x="8423" y="5721"/>
                </a:cubicBezTo>
                <a:cubicBezTo>
                  <a:pt x="8321" y="5548"/>
                  <a:pt x="8097" y="5491"/>
                  <a:pt x="7924" y="5594"/>
                </a:cubicBezTo>
                <a:cubicBezTo>
                  <a:pt x="7726" y="5712"/>
                  <a:pt x="7499" y="5778"/>
                  <a:pt x="7267" y="5781"/>
                </a:cubicBezTo>
                <a:lnTo>
                  <a:pt x="7255" y="5781"/>
                </a:lnTo>
                <a:lnTo>
                  <a:pt x="1601" y="5781"/>
                </a:lnTo>
                <a:cubicBezTo>
                  <a:pt x="1112" y="5781"/>
                  <a:pt x="728" y="5391"/>
                  <a:pt x="728" y="4890"/>
                </a:cubicBezTo>
                <a:cubicBezTo>
                  <a:pt x="728" y="4399"/>
                  <a:pt x="1135" y="3999"/>
                  <a:pt x="1633" y="3999"/>
                </a:cubicBezTo>
                <a:lnTo>
                  <a:pt x="1637" y="3999"/>
                </a:lnTo>
                <a:cubicBezTo>
                  <a:pt x="1837" y="3999"/>
                  <a:pt x="2001" y="3836"/>
                  <a:pt x="2001" y="3635"/>
                </a:cubicBezTo>
                <a:lnTo>
                  <a:pt x="2001" y="2981"/>
                </a:lnTo>
                <a:cubicBezTo>
                  <a:pt x="2001" y="2490"/>
                  <a:pt x="2401" y="2090"/>
                  <a:pt x="2891" y="2090"/>
                </a:cubicBezTo>
                <a:cubicBezTo>
                  <a:pt x="3146" y="2090"/>
                  <a:pt x="3390" y="2201"/>
                  <a:pt x="3559" y="2391"/>
                </a:cubicBezTo>
                <a:cubicBezTo>
                  <a:pt x="3652" y="2498"/>
                  <a:pt x="3799" y="2540"/>
                  <a:pt x="3933" y="2501"/>
                </a:cubicBezTo>
                <a:cubicBezTo>
                  <a:pt x="4068" y="2461"/>
                  <a:pt x="4170" y="2346"/>
                  <a:pt x="4190" y="2208"/>
                </a:cubicBezTo>
                <a:cubicBezTo>
                  <a:pt x="4321" y="1364"/>
                  <a:pt x="5064" y="729"/>
                  <a:pt x="5921" y="729"/>
                </a:cubicBezTo>
                <a:cubicBezTo>
                  <a:pt x="6887" y="729"/>
                  <a:pt x="7672" y="1514"/>
                  <a:pt x="7672" y="2479"/>
                </a:cubicBezTo>
                <a:lnTo>
                  <a:pt x="7672" y="2927"/>
                </a:lnTo>
                <a:cubicBezTo>
                  <a:pt x="7672" y="3061"/>
                  <a:pt x="7747" y="3184"/>
                  <a:pt x="7864" y="3248"/>
                </a:cubicBezTo>
                <a:cubicBezTo>
                  <a:pt x="8307" y="3482"/>
                  <a:pt x="8582" y="3939"/>
                  <a:pt x="8582" y="4438"/>
                </a:cubicBezTo>
                <a:cubicBezTo>
                  <a:pt x="8582" y="4637"/>
                  <a:pt x="8744" y="4802"/>
                  <a:pt x="8945" y="4802"/>
                </a:cubicBezTo>
                <a:cubicBezTo>
                  <a:pt x="9144" y="4802"/>
                  <a:pt x="9309" y="4637"/>
                  <a:pt x="9309" y="4438"/>
                </a:cubicBezTo>
                <a:cubicBezTo>
                  <a:pt x="9310" y="3743"/>
                  <a:pt x="8967" y="3104"/>
                  <a:pt x="8401" y="2722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1"/>
          <p:cNvSpPr/>
          <p:nvPr/>
        </p:nvSpPr>
        <p:spPr>
          <a:xfrm>
            <a:off x="5352552" y="2876984"/>
            <a:ext cx="338324" cy="338325"/>
          </a:xfrm>
          <a:custGeom>
            <a:rect b="b" l="l" r="r" t="t"/>
            <a:pathLst>
              <a:path extrusionOk="0" h="9310" w="9355">
                <a:moveTo>
                  <a:pt x="7880" y="7855"/>
                </a:moveTo>
                <a:cubicBezTo>
                  <a:pt x="7681" y="7855"/>
                  <a:pt x="7516" y="7691"/>
                  <a:pt x="7516" y="7491"/>
                </a:cubicBezTo>
                <a:cubicBezTo>
                  <a:pt x="7516" y="7291"/>
                  <a:pt x="7681" y="7128"/>
                  <a:pt x="7880" y="7128"/>
                </a:cubicBezTo>
                <a:cubicBezTo>
                  <a:pt x="8081" y="7128"/>
                  <a:pt x="8244" y="7291"/>
                  <a:pt x="8244" y="7491"/>
                </a:cubicBezTo>
                <a:cubicBezTo>
                  <a:pt x="8244" y="7693"/>
                  <a:pt x="8082" y="7855"/>
                  <a:pt x="7880" y="7855"/>
                </a:cubicBezTo>
                <a:close/>
                <a:moveTo>
                  <a:pt x="9076" y="6265"/>
                </a:moveTo>
                <a:cubicBezTo>
                  <a:pt x="8919" y="5916"/>
                  <a:pt x="8569" y="5690"/>
                  <a:pt x="8181" y="5690"/>
                </a:cubicBezTo>
                <a:lnTo>
                  <a:pt x="7047" y="5690"/>
                </a:lnTo>
                <a:lnTo>
                  <a:pt x="7044" y="5690"/>
                </a:lnTo>
                <a:cubicBezTo>
                  <a:pt x="6635" y="5690"/>
                  <a:pt x="6278" y="5933"/>
                  <a:pt x="6134" y="6306"/>
                </a:cubicBezTo>
                <a:cubicBezTo>
                  <a:pt x="6116" y="6355"/>
                  <a:pt x="6094" y="6418"/>
                  <a:pt x="6068" y="6491"/>
                </a:cubicBezTo>
                <a:lnTo>
                  <a:pt x="3688" y="6491"/>
                </a:lnTo>
                <a:cubicBezTo>
                  <a:pt x="3589" y="6491"/>
                  <a:pt x="3494" y="6531"/>
                  <a:pt x="3427" y="6603"/>
                </a:cubicBezTo>
                <a:lnTo>
                  <a:pt x="2802" y="7245"/>
                </a:lnTo>
                <a:cubicBezTo>
                  <a:pt x="2664" y="7388"/>
                  <a:pt x="2665" y="7613"/>
                  <a:pt x="2803" y="7755"/>
                </a:cubicBezTo>
                <a:lnTo>
                  <a:pt x="3441" y="8402"/>
                </a:lnTo>
                <a:cubicBezTo>
                  <a:pt x="3509" y="8472"/>
                  <a:pt x="3602" y="8511"/>
                  <a:pt x="3701" y="8511"/>
                </a:cubicBezTo>
                <a:lnTo>
                  <a:pt x="4882" y="8511"/>
                </a:lnTo>
                <a:cubicBezTo>
                  <a:pt x="5083" y="8511"/>
                  <a:pt x="5246" y="8348"/>
                  <a:pt x="5246" y="8147"/>
                </a:cubicBezTo>
                <a:cubicBezTo>
                  <a:pt x="5246" y="7948"/>
                  <a:pt x="5083" y="7784"/>
                  <a:pt x="4882" y="7784"/>
                </a:cubicBezTo>
                <a:lnTo>
                  <a:pt x="3854" y="7784"/>
                </a:lnTo>
                <a:lnTo>
                  <a:pt x="3573" y="7499"/>
                </a:lnTo>
                <a:lnTo>
                  <a:pt x="3843" y="7221"/>
                </a:lnTo>
                <a:lnTo>
                  <a:pt x="6344" y="7221"/>
                </a:lnTo>
                <a:cubicBezTo>
                  <a:pt x="6511" y="7221"/>
                  <a:pt x="6657" y="7106"/>
                  <a:pt x="6697" y="6944"/>
                </a:cubicBezTo>
                <a:cubicBezTo>
                  <a:pt x="6727" y="6824"/>
                  <a:pt x="6763" y="6707"/>
                  <a:pt x="6817" y="6569"/>
                </a:cubicBezTo>
                <a:cubicBezTo>
                  <a:pt x="6852" y="6479"/>
                  <a:pt x="6940" y="6421"/>
                  <a:pt x="7048" y="6421"/>
                </a:cubicBezTo>
                <a:lnTo>
                  <a:pt x="7048" y="6421"/>
                </a:lnTo>
                <a:lnTo>
                  <a:pt x="8183" y="6421"/>
                </a:lnTo>
                <a:cubicBezTo>
                  <a:pt x="8286" y="6421"/>
                  <a:pt x="8373" y="6476"/>
                  <a:pt x="8414" y="6563"/>
                </a:cubicBezTo>
                <a:cubicBezTo>
                  <a:pt x="8511" y="6781"/>
                  <a:pt x="8628" y="7120"/>
                  <a:pt x="8628" y="7491"/>
                </a:cubicBezTo>
                <a:cubicBezTo>
                  <a:pt x="8628" y="7864"/>
                  <a:pt x="8511" y="8211"/>
                  <a:pt x="8415" y="8435"/>
                </a:cubicBezTo>
                <a:cubicBezTo>
                  <a:pt x="8375" y="8525"/>
                  <a:pt x="8286" y="8584"/>
                  <a:pt x="8185" y="8584"/>
                </a:cubicBezTo>
                <a:lnTo>
                  <a:pt x="8185" y="8584"/>
                </a:lnTo>
                <a:lnTo>
                  <a:pt x="7038" y="8584"/>
                </a:lnTo>
                <a:cubicBezTo>
                  <a:pt x="6939" y="8584"/>
                  <a:pt x="6844" y="8518"/>
                  <a:pt x="6804" y="8422"/>
                </a:cubicBezTo>
                <a:cubicBezTo>
                  <a:pt x="6763" y="8319"/>
                  <a:pt x="6724" y="8203"/>
                  <a:pt x="6692" y="8061"/>
                </a:cubicBezTo>
                <a:cubicBezTo>
                  <a:pt x="6644" y="7868"/>
                  <a:pt x="6447" y="7746"/>
                  <a:pt x="6252" y="7792"/>
                </a:cubicBezTo>
                <a:cubicBezTo>
                  <a:pt x="6059" y="7840"/>
                  <a:pt x="5937" y="8037"/>
                  <a:pt x="5983" y="8232"/>
                </a:cubicBezTo>
                <a:cubicBezTo>
                  <a:pt x="6025" y="8408"/>
                  <a:pt x="6075" y="8560"/>
                  <a:pt x="6132" y="8699"/>
                </a:cubicBezTo>
                <a:cubicBezTo>
                  <a:pt x="6284" y="9070"/>
                  <a:pt x="6638" y="9310"/>
                  <a:pt x="7036" y="9310"/>
                </a:cubicBezTo>
                <a:lnTo>
                  <a:pt x="8184" y="9310"/>
                </a:lnTo>
                <a:lnTo>
                  <a:pt x="8185" y="9310"/>
                </a:lnTo>
                <a:cubicBezTo>
                  <a:pt x="8575" y="9310"/>
                  <a:pt x="8924" y="9080"/>
                  <a:pt x="9080" y="8723"/>
                </a:cubicBezTo>
                <a:cubicBezTo>
                  <a:pt x="9207" y="8435"/>
                  <a:pt x="9355" y="7987"/>
                  <a:pt x="9355" y="7487"/>
                </a:cubicBezTo>
                <a:cubicBezTo>
                  <a:pt x="9354" y="6991"/>
                  <a:pt x="9202" y="6549"/>
                  <a:pt x="9076" y="6265"/>
                </a:cubicBezTo>
                <a:close/>
                <a:moveTo>
                  <a:pt x="2799" y="8946"/>
                </a:moveTo>
                <a:cubicBezTo>
                  <a:pt x="2799" y="9145"/>
                  <a:pt x="2635" y="9310"/>
                  <a:pt x="2435" y="9310"/>
                </a:cubicBezTo>
                <a:lnTo>
                  <a:pt x="1148" y="9310"/>
                </a:lnTo>
                <a:cubicBezTo>
                  <a:pt x="815" y="9310"/>
                  <a:pt x="502" y="9160"/>
                  <a:pt x="293" y="8902"/>
                </a:cubicBezTo>
                <a:cubicBezTo>
                  <a:pt x="82" y="8642"/>
                  <a:pt x="0" y="8306"/>
                  <a:pt x="67" y="7977"/>
                </a:cubicBezTo>
                <a:cubicBezTo>
                  <a:pt x="286" y="6927"/>
                  <a:pt x="864" y="5974"/>
                  <a:pt x="1695" y="5290"/>
                </a:cubicBezTo>
                <a:cubicBezTo>
                  <a:pt x="2147" y="4918"/>
                  <a:pt x="2665" y="4634"/>
                  <a:pt x="3218" y="4453"/>
                </a:cubicBezTo>
                <a:cubicBezTo>
                  <a:pt x="2614" y="4002"/>
                  <a:pt x="2226" y="3282"/>
                  <a:pt x="2226" y="2473"/>
                </a:cubicBezTo>
                <a:cubicBezTo>
                  <a:pt x="2226" y="1108"/>
                  <a:pt x="3334" y="0"/>
                  <a:pt x="4699" y="0"/>
                </a:cubicBezTo>
                <a:cubicBezTo>
                  <a:pt x="6062" y="0"/>
                  <a:pt x="7172" y="1108"/>
                  <a:pt x="7172" y="2473"/>
                </a:cubicBezTo>
                <a:cubicBezTo>
                  <a:pt x="7172" y="3282"/>
                  <a:pt x="6780" y="4000"/>
                  <a:pt x="6178" y="4453"/>
                </a:cubicBezTo>
                <a:cubicBezTo>
                  <a:pt x="6241" y="4473"/>
                  <a:pt x="6300" y="4495"/>
                  <a:pt x="6360" y="4517"/>
                </a:cubicBezTo>
                <a:cubicBezTo>
                  <a:pt x="6548" y="4588"/>
                  <a:pt x="6644" y="4796"/>
                  <a:pt x="6574" y="4985"/>
                </a:cubicBezTo>
                <a:cubicBezTo>
                  <a:pt x="6503" y="5173"/>
                  <a:pt x="6293" y="5269"/>
                  <a:pt x="6104" y="5199"/>
                </a:cubicBezTo>
                <a:cubicBezTo>
                  <a:pt x="5684" y="5040"/>
                  <a:pt x="5243" y="4956"/>
                  <a:pt x="4792" y="4946"/>
                </a:cubicBezTo>
                <a:cubicBezTo>
                  <a:pt x="4760" y="4947"/>
                  <a:pt x="4729" y="4947"/>
                  <a:pt x="4699" y="4947"/>
                </a:cubicBezTo>
                <a:cubicBezTo>
                  <a:pt x="4667" y="4947"/>
                  <a:pt x="4636" y="4947"/>
                  <a:pt x="4606" y="4946"/>
                </a:cubicBezTo>
                <a:cubicBezTo>
                  <a:pt x="2758" y="4989"/>
                  <a:pt x="1157" y="6313"/>
                  <a:pt x="780" y="8127"/>
                </a:cubicBezTo>
                <a:cubicBezTo>
                  <a:pt x="757" y="8240"/>
                  <a:pt x="784" y="8357"/>
                  <a:pt x="857" y="8445"/>
                </a:cubicBezTo>
                <a:cubicBezTo>
                  <a:pt x="898" y="8496"/>
                  <a:pt x="992" y="8584"/>
                  <a:pt x="1148" y="8584"/>
                </a:cubicBezTo>
                <a:lnTo>
                  <a:pt x="2435" y="8584"/>
                </a:lnTo>
                <a:cubicBezTo>
                  <a:pt x="2636" y="8582"/>
                  <a:pt x="2799" y="8745"/>
                  <a:pt x="2799" y="8946"/>
                </a:cubicBezTo>
                <a:close/>
                <a:moveTo>
                  <a:pt x="4614" y="4217"/>
                </a:moveTo>
                <a:cubicBezTo>
                  <a:pt x="4644" y="4217"/>
                  <a:pt x="4671" y="4214"/>
                  <a:pt x="4700" y="4214"/>
                </a:cubicBezTo>
                <a:cubicBezTo>
                  <a:pt x="4729" y="4214"/>
                  <a:pt x="4757" y="4214"/>
                  <a:pt x="4786" y="4217"/>
                </a:cubicBezTo>
                <a:cubicBezTo>
                  <a:pt x="5710" y="4173"/>
                  <a:pt x="6446" y="3407"/>
                  <a:pt x="6446" y="2473"/>
                </a:cubicBezTo>
                <a:cubicBezTo>
                  <a:pt x="6446" y="1511"/>
                  <a:pt x="5662" y="727"/>
                  <a:pt x="4700" y="727"/>
                </a:cubicBezTo>
                <a:cubicBezTo>
                  <a:pt x="3739" y="727"/>
                  <a:pt x="2955" y="1511"/>
                  <a:pt x="2955" y="2473"/>
                </a:cubicBezTo>
                <a:cubicBezTo>
                  <a:pt x="2953" y="3407"/>
                  <a:pt x="3691" y="4173"/>
                  <a:pt x="4614" y="4217"/>
                </a:cubicBezTo>
                <a:close/>
              </a:path>
            </a:pathLst>
          </a:custGeom>
          <a:gradFill>
            <a:gsLst>
              <a:gs pos="0">
                <a:srgbClr val="20F8FD"/>
              </a:gs>
              <a:gs pos="100000">
                <a:srgbClr val="0182A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1" name="Google Shape;231;p21"/>
          <p:cNvCxnSpPr>
            <a:stCxn id="226" idx="5"/>
            <a:endCxn id="227" idx="2"/>
          </p:cNvCxnSpPr>
          <p:nvPr/>
        </p:nvCxnSpPr>
        <p:spPr>
          <a:xfrm>
            <a:off x="5810424" y="3334862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" name="Google Shape;232;p21"/>
          <p:cNvSpPr txBox="1"/>
          <p:nvPr/>
        </p:nvSpPr>
        <p:spPr>
          <a:xfrm>
            <a:off x="7122075" y="2637854"/>
            <a:ext cx="8166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AUTH SERVER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233" name="Google Shape;233;p21"/>
          <p:cNvCxnSpPr/>
          <p:nvPr/>
        </p:nvCxnSpPr>
        <p:spPr>
          <a:xfrm flipH="1" rot="10800000">
            <a:off x="5810424" y="2153238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4" name="Google Shape;234;p21"/>
          <p:cNvCxnSpPr/>
          <p:nvPr/>
        </p:nvCxnSpPr>
        <p:spPr>
          <a:xfrm>
            <a:off x="5810424" y="3411062"/>
            <a:ext cx="1311600" cy="528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35" name="Google Shape;235;p21"/>
          <p:cNvSpPr txBox="1"/>
          <p:nvPr/>
        </p:nvSpPr>
        <p:spPr>
          <a:xfrm>
            <a:off x="5113413" y="3454439"/>
            <a:ext cx="81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CLIENT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36" name="Google Shape;236;p21"/>
          <p:cNvSpPr txBox="1"/>
          <p:nvPr/>
        </p:nvSpPr>
        <p:spPr>
          <a:xfrm rot="-1321296">
            <a:off x="5817554" y="2466896"/>
            <a:ext cx="1478573" cy="4002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❷ Auth Token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37" name="Google Shape;237;p21"/>
          <p:cNvSpPr txBox="1"/>
          <p:nvPr/>
        </p:nvSpPr>
        <p:spPr>
          <a:xfrm rot="-1321296">
            <a:off x="5580663" y="1853226"/>
            <a:ext cx="1478573" cy="58020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❶ Auth Request (</a:t>
            </a:r>
            <a:r>
              <a:rPr lang="en" sz="1000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Password + 2FA</a:t>
            </a: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)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38" name="Google Shape;238;p21"/>
          <p:cNvSpPr txBox="1"/>
          <p:nvPr/>
        </p:nvSpPr>
        <p:spPr>
          <a:xfrm rot="1209918">
            <a:off x="5862824" y="3248175"/>
            <a:ext cx="1354104" cy="4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❸ Auth Token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39" name="Google Shape;239;p21"/>
          <p:cNvSpPr txBox="1"/>
          <p:nvPr/>
        </p:nvSpPr>
        <p:spPr>
          <a:xfrm rot="1209862">
            <a:off x="5612731" y="3637825"/>
            <a:ext cx="1571735" cy="400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❹ </a:t>
            </a:r>
            <a:r>
              <a:rPr lang="en" sz="1000">
                <a:solidFill>
                  <a:srgbClr val="F9CB9C"/>
                </a:solidFill>
                <a:latin typeface="Overpass"/>
                <a:ea typeface="Overpass"/>
                <a:cs typeface="Overpass"/>
                <a:sym typeface="Overpass"/>
              </a:rPr>
              <a:t>Encrypted Data</a:t>
            </a:r>
            <a:endParaRPr sz="1000">
              <a:solidFill>
                <a:srgbClr val="F9CB9C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240" name="Google Shape;240;p21"/>
          <p:cNvGrpSpPr/>
          <p:nvPr/>
        </p:nvGrpSpPr>
        <p:grpSpPr>
          <a:xfrm>
            <a:off x="4296816" y="2927638"/>
            <a:ext cx="816600" cy="237000"/>
            <a:chOff x="3442650" y="2042888"/>
            <a:chExt cx="816600" cy="237000"/>
          </a:xfrm>
        </p:grpSpPr>
        <p:sp>
          <p:nvSpPr>
            <p:cNvPr id="241" name="Google Shape;241;p21"/>
            <p:cNvSpPr/>
            <p:nvPr/>
          </p:nvSpPr>
          <p:spPr>
            <a:xfrm>
              <a:off x="3442650" y="2042888"/>
              <a:ext cx="816600" cy="237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3F3F3"/>
                  </a:solidFill>
                  <a:latin typeface="Overpass"/>
                  <a:ea typeface="Overpass"/>
                  <a:cs typeface="Overpass"/>
                  <a:sym typeface="Overpass"/>
                </a:rPr>
                <a:t>      PBKDF</a:t>
              </a:r>
              <a:endParaRPr sz="10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3496375" y="2069248"/>
              <a:ext cx="182884" cy="182870"/>
            </a:xfrm>
            <a:custGeom>
              <a:rect b="b" l="l" r="r" t="t"/>
              <a:pathLst>
                <a:path extrusionOk="0" h="9304" w="9313">
                  <a:moveTo>
                    <a:pt x="8623" y="1490"/>
                  </a:moveTo>
                  <a:cubicBezTo>
                    <a:pt x="8329" y="1360"/>
                    <a:pt x="7899" y="1210"/>
                    <a:pt x="7412" y="1162"/>
                  </a:cubicBezTo>
                  <a:cubicBezTo>
                    <a:pt x="7281" y="500"/>
                    <a:pt x="6694" y="0"/>
                    <a:pt x="5995" y="0"/>
                  </a:cubicBezTo>
                  <a:lnTo>
                    <a:pt x="5989" y="0"/>
                  </a:lnTo>
                  <a:lnTo>
                    <a:pt x="5983" y="0"/>
                  </a:lnTo>
                  <a:cubicBezTo>
                    <a:pt x="5339" y="0"/>
                    <a:pt x="4790" y="425"/>
                    <a:pt x="4607" y="1010"/>
                  </a:cubicBezTo>
                  <a:cubicBezTo>
                    <a:pt x="4572" y="995"/>
                    <a:pt x="4536" y="980"/>
                    <a:pt x="4502" y="967"/>
                  </a:cubicBezTo>
                  <a:cubicBezTo>
                    <a:pt x="4078" y="806"/>
                    <a:pt x="3598" y="908"/>
                    <a:pt x="3278" y="1228"/>
                  </a:cubicBezTo>
                  <a:lnTo>
                    <a:pt x="2251" y="2250"/>
                  </a:lnTo>
                  <a:cubicBezTo>
                    <a:pt x="1916" y="2583"/>
                    <a:pt x="1820" y="3097"/>
                    <a:pt x="2011" y="3526"/>
                  </a:cubicBezTo>
                  <a:cubicBezTo>
                    <a:pt x="2040" y="3593"/>
                    <a:pt x="2073" y="3658"/>
                    <a:pt x="2105" y="3724"/>
                  </a:cubicBezTo>
                  <a:lnTo>
                    <a:pt x="107" y="5718"/>
                  </a:lnTo>
                  <a:cubicBezTo>
                    <a:pt x="40" y="5788"/>
                    <a:pt x="0" y="5878"/>
                    <a:pt x="0" y="5974"/>
                  </a:cubicBezTo>
                  <a:lnTo>
                    <a:pt x="0" y="7291"/>
                  </a:lnTo>
                  <a:cubicBezTo>
                    <a:pt x="0" y="7491"/>
                    <a:pt x="163" y="7654"/>
                    <a:pt x="364" y="7654"/>
                  </a:cubicBezTo>
                  <a:lnTo>
                    <a:pt x="1670" y="7654"/>
                  </a:lnTo>
                  <a:cubicBezTo>
                    <a:pt x="1871" y="7654"/>
                    <a:pt x="2034" y="7491"/>
                    <a:pt x="2034" y="7291"/>
                  </a:cubicBezTo>
                  <a:lnTo>
                    <a:pt x="2034" y="6800"/>
                  </a:lnTo>
                  <a:lnTo>
                    <a:pt x="2510" y="6800"/>
                  </a:lnTo>
                  <a:cubicBezTo>
                    <a:pt x="2709" y="6800"/>
                    <a:pt x="2873" y="6636"/>
                    <a:pt x="2873" y="6437"/>
                  </a:cubicBezTo>
                  <a:lnTo>
                    <a:pt x="2873" y="5637"/>
                  </a:lnTo>
                  <a:cubicBezTo>
                    <a:pt x="2873" y="5436"/>
                    <a:pt x="2709" y="5273"/>
                    <a:pt x="2510" y="5273"/>
                  </a:cubicBezTo>
                  <a:cubicBezTo>
                    <a:pt x="2309" y="5273"/>
                    <a:pt x="2146" y="5436"/>
                    <a:pt x="2146" y="5637"/>
                  </a:cubicBezTo>
                  <a:lnTo>
                    <a:pt x="2146" y="6073"/>
                  </a:lnTo>
                  <a:lnTo>
                    <a:pt x="1673" y="6073"/>
                  </a:lnTo>
                  <a:cubicBezTo>
                    <a:pt x="1472" y="6073"/>
                    <a:pt x="1309" y="6236"/>
                    <a:pt x="1309" y="6437"/>
                  </a:cubicBezTo>
                  <a:lnTo>
                    <a:pt x="1309" y="6927"/>
                  </a:lnTo>
                  <a:lnTo>
                    <a:pt x="729" y="6927"/>
                  </a:lnTo>
                  <a:lnTo>
                    <a:pt x="729" y="6125"/>
                  </a:lnTo>
                  <a:lnTo>
                    <a:pt x="2800" y="4053"/>
                  </a:lnTo>
                  <a:cubicBezTo>
                    <a:pt x="2843" y="4009"/>
                    <a:pt x="2875" y="3957"/>
                    <a:pt x="2892" y="3895"/>
                  </a:cubicBezTo>
                  <a:lnTo>
                    <a:pt x="2896" y="3884"/>
                  </a:lnTo>
                  <a:cubicBezTo>
                    <a:pt x="2924" y="3789"/>
                    <a:pt x="2911" y="3687"/>
                    <a:pt x="2863" y="3602"/>
                  </a:cubicBezTo>
                  <a:cubicBezTo>
                    <a:pt x="2795" y="3481"/>
                    <a:pt x="2731" y="3356"/>
                    <a:pt x="2674" y="3226"/>
                  </a:cubicBezTo>
                  <a:cubicBezTo>
                    <a:pt x="2606" y="3071"/>
                    <a:pt x="2640" y="2885"/>
                    <a:pt x="2764" y="2764"/>
                  </a:cubicBezTo>
                  <a:lnTo>
                    <a:pt x="3791" y="1740"/>
                  </a:lnTo>
                  <a:cubicBezTo>
                    <a:pt x="3909" y="1622"/>
                    <a:pt x="4088" y="1586"/>
                    <a:pt x="4243" y="1644"/>
                  </a:cubicBezTo>
                  <a:cubicBezTo>
                    <a:pt x="4521" y="1749"/>
                    <a:pt x="4773" y="1884"/>
                    <a:pt x="4994" y="2041"/>
                  </a:cubicBezTo>
                  <a:cubicBezTo>
                    <a:pt x="4920" y="2197"/>
                    <a:pt x="4878" y="2367"/>
                    <a:pt x="4878" y="2543"/>
                  </a:cubicBezTo>
                  <a:lnTo>
                    <a:pt x="4878" y="2717"/>
                  </a:lnTo>
                  <a:lnTo>
                    <a:pt x="4553" y="2393"/>
                  </a:lnTo>
                  <a:cubicBezTo>
                    <a:pt x="4411" y="2250"/>
                    <a:pt x="4179" y="2250"/>
                    <a:pt x="4038" y="2393"/>
                  </a:cubicBezTo>
                  <a:cubicBezTo>
                    <a:pt x="3896" y="2534"/>
                    <a:pt x="3896" y="2765"/>
                    <a:pt x="4038" y="2908"/>
                  </a:cubicBezTo>
                  <a:lnTo>
                    <a:pt x="4693" y="3562"/>
                  </a:lnTo>
                  <a:cubicBezTo>
                    <a:pt x="4745" y="3615"/>
                    <a:pt x="4809" y="3647"/>
                    <a:pt x="4876" y="3660"/>
                  </a:cubicBezTo>
                  <a:lnTo>
                    <a:pt x="4876" y="3999"/>
                  </a:lnTo>
                  <a:cubicBezTo>
                    <a:pt x="4876" y="4236"/>
                    <a:pt x="4949" y="4461"/>
                    <a:pt x="5078" y="4650"/>
                  </a:cubicBezTo>
                  <a:lnTo>
                    <a:pt x="4859" y="4872"/>
                  </a:lnTo>
                  <a:cubicBezTo>
                    <a:pt x="4737" y="4992"/>
                    <a:pt x="4553" y="5027"/>
                    <a:pt x="4393" y="4962"/>
                  </a:cubicBezTo>
                  <a:cubicBezTo>
                    <a:pt x="4300" y="4924"/>
                    <a:pt x="4114" y="4840"/>
                    <a:pt x="3921" y="4722"/>
                  </a:cubicBezTo>
                  <a:cubicBezTo>
                    <a:pt x="3749" y="4617"/>
                    <a:pt x="3525" y="4671"/>
                    <a:pt x="3420" y="4842"/>
                  </a:cubicBezTo>
                  <a:cubicBezTo>
                    <a:pt x="3314" y="5013"/>
                    <a:pt x="3369" y="5237"/>
                    <a:pt x="3539" y="5341"/>
                  </a:cubicBezTo>
                  <a:cubicBezTo>
                    <a:pt x="3714" y="5449"/>
                    <a:pt x="3918" y="5552"/>
                    <a:pt x="4113" y="5635"/>
                  </a:cubicBezTo>
                  <a:cubicBezTo>
                    <a:pt x="4257" y="5695"/>
                    <a:pt x="4409" y="5724"/>
                    <a:pt x="4558" y="5724"/>
                  </a:cubicBezTo>
                  <a:cubicBezTo>
                    <a:pt x="4856" y="5724"/>
                    <a:pt x="5150" y="5608"/>
                    <a:pt x="5369" y="5388"/>
                  </a:cubicBezTo>
                  <a:lnTo>
                    <a:pt x="5663" y="5094"/>
                  </a:lnTo>
                  <a:cubicBezTo>
                    <a:pt x="5727" y="5119"/>
                    <a:pt x="5793" y="5142"/>
                    <a:pt x="5857" y="5162"/>
                  </a:cubicBezTo>
                  <a:lnTo>
                    <a:pt x="5857" y="8032"/>
                  </a:lnTo>
                  <a:cubicBezTo>
                    <a:pt x="5857" y="8130"/>
                    <a:pt x="5894" y="8221"/>
                    <a:pt x="5964" y="8291"/>
                  </a:cubicBezTo>
                  <a:lnTo>
                    <a:pt x="6873" y="9198"/>
                  </a:lnTo>
                  <a:cubicBezTo>
                    <a:pt x="6942" y="9266"/>
                    <a:pt x="7033" y="9304"/>
                    <a:pt x="7129" y="9304"/>
                  </a:cubicBezTo>
                  <a:lnTo>
                    <a:pt x="7131" y="9304"/>
                  </a:lnTo>
                  <a:cubicBezTo>
                    <a:pt x="7227" y="9304"/>
                    <a:pt x="7320" y="9263"/>
                    <a:pt x="7390" y="9195"/>
                  </a:cubicBezTo>
                  <a:lnTo>
                    <a:pt x="8280" y="8287"/>
                  </a:lnTo>
                  <a:cubicBezTo>
                    <a:pt x="8418" y="8146"/>
                    <a:pt x="8418" y="7920"/>
                    <a:pt x="8280" y="7778"/>
                  </a:cubicBezTo>
                  <a:lnTo>
                    <a:pt x="7969" y="7458"/>
                  </a:lnTo>
                  <a:lnTo>
                    <a:pt x="8296" y="7135"/>
                  </a:lnTo>
                  <a:cubicBezTo>
                    <a:pt x="8366" y="7065"/>
                    <a:pt x="8404" y="6972"/>
                    <a:pt x="8404" y="6875"/>
                  </a:cubicBezTo>
                  <a:cubicBezTo>
                    <a:pt x="8404" y="6776"/>
                    <a:pt x="8364" y="6684"/>
                    <a:pt x="8295" y="6616"/>
                  </a:cubicBezTo>
                  <a:lnTo>
                    <a:pt x="7711" y="6044"/>
                  </a:lnTo>
                  <a:cubicBezTo>
                    <a:pt x="7567" y="5903"/>
                    <a:pt x="7339" y="5906"/>
                    <a:pt x="7196" y="6048"/>
                  </a:cubicBezTo>
                  <a:cubicBezTo>
                    <a:pt x="7057" y="6192"/>
                    <a:pt x="7058" y="6422"/>
                    <a:pt x="7202" y="6563"/>
                  </a:cubicBezTo>
                  <a:lnTo>
                    <a:pt x="7522" y="6877"/>
                  </a:lnTo>
                  <a:lnTo>
                    <a:pt x="7201" y="7196"/>
                  </a:lnTo>
                  <a:cubicBezTo>
                    <a:pt x="7058" y="7336"/>
                    <a:pt x="7057" y="7565"/>
                    <a:pt x="7196" y="7709"/>
                  </a:cubicBezTo>
                  <a:lnTo>
                    <a:pt x="7510" y="8032"/>
                  </a:lnTo>
                  <a:lnTo>
                    <a:pt x="7125" y="8425"/>
                  </a:lnTo>
                  <a:lnTo>
                    <a:pt x="6582" y="7884"/>
                  </a:lnTo>
                  <a:lnTo>
                    <a:pt x="6582" y="4905"/>
                  </a:lnTo>
                  <a:cubicBezTo>
                    <a:pt x="6582" y="4810"/>
                    <a:pt x="6543" y="4717"/>
                    <a:pt x="6478" y="4650"/>
                  </a:cubicBezTo>
                  <a:lnTo>
                    <a:pt x="6460" y="4633"/>
                  </a:lnTo>
                  <a:cubicBezTo>
                    <a:pt x="6415" y="4585"/>
                    <a:pt x="6357" y="4553"/>
                    <a:pt x="6294" y="4536"/>
                  </a:cubicBezTo>
                  <a:cubicBezTo>
                    <a:pt x="6153" y="4498"/>
                    <a:pt x="6009" y="4451"/>
                    <a:pt x="5867" y="4396"/>
                  </a:cubicBezTo>
                  <a:cubicBezTo>
                    <a:pt x="5707" y="4335"/>
                    <a:pt x="5601" y="4176"/>
                    <a:pt x="5601" y="4002"/>
                  </a:cubicBezTo>
                  <a:lnTo>
                    <a:pt x="5601" y="2546"/>
                  </a:lnTo>
                  <a:cubicBezTo>
                    <a:pt x="5601" y="2378"/>
                    <a:pt x="5702" y="2223"/>
                    <a:pt x="5857" y="2154"/>
                  </a:cubicBezTo>
                  <a:cubicBezTo>
                    <a:pt x="6069" y="2058"/>
                    <a:pt x="6369" y="1949"/>
                    <a:pt x="6709" y="1898"/>
                  </a:cubicBezTo>
                  <a:lnTo>
                    <a:pt x="6709" y="2469"/>
                  </a:lnTo>
                  <a:lnTo>
                    <a:pt x="6636" y="2469"/>
                  </a:lnTo>
                  <a:cubicBezTo>
                    <a:pt x="6437" y="2469"/>
                    <a:pt x="6273" y="2633"/>
                    <a:pt x="6273" y="2832"/>
                  </a:cubicBezTo>
                  <a:cubicBezTo>
                    <a:pt x="6273" y="3033"/>
                    <a:pt x="6437" y="3196"/>
                    <a:pt x="6636" y="3196"/>
                  </a:cubicBezTo>
                  <a:lnTo>
                    <a:pt x="7545" y="3196"/>
                  </a:lnTo>
                  <a:cubicBezTo>
                    <a:pt x="7746" y="3196"/>
                    <a:pt x="7909" y="3033"/>
                    <a:pt x="7909" y="2832"/>
                  </a:cubicBezTo>
                  <a:cubicBezTo>
                    <a:pt x="7909" y="2633"/>
                    <a:pt x="7746" y="2469"/>
                    <a:pt x="7545" y="2469"/>
                  </a:cubicBezTo>
                  <a:lnTo>
                    <a:pt x="7436" y="2469"/>
                  </a:lnTo>
                  <a:lnTo>
                    <a:pt x="7436" y="1893"/>
                  </a:lnTo>
                  <a:cubicBezTo>
                    <a:pt x="7791" y="1942"/>
                    <a:pt x="8105" y="2053"/>
                    <a:pt x="8329" y="2150"/>
                  </a:cubicBezTo>
                  <a:cubicBezTo>
                    <a:pt x="8482" y="2218"/>
                    <a:pt x="8583" y="2371"/>
                    <a:pt x="8583" y="2540"/>
                  </a:cubicBezTo>
                  <a:lnTo>
                    <a:pt x="8583" y="4015"/>
                  </a:lnTo>
                  <a:cubicBezTo>
                    <a:pt x="8583" y="4185"/>
                    <a:pt x="8473" y="4344"/>
                    <a:pt x="8313" y="4410"/>
                  </a:cubicBezTo>
                  <a:cubicBezTo>
                    <a:pt x="8153" y="4476"/>
                    <a:pt x="7989" y="4531"/>
                    <a:pt x="7823" y="4569"/>
                  </a:cubicBezTo>
                  <a:cubicBezTo>
                    <a:pt x="7630" y="4616"/>
                    <a:pt x="7508" y="4812"/>
                    <a:pt x="7554" y="5007"/>
                  </a:cubicBezTo>
                  <a:cubicBezTo>
                    <a:pt x="7602" y="5202"/>
                    <a:pt x="7798" y="5324"/>
                    <a:pt x="7993" y="5276"/>
                  </a:cubicBezTo>
                  <a:cubicBezTo>
                    <a:pt x="8194" y="5226"/>
                    <a:pt x="8395" y="5161"/>
                    <a:pt x="8590" y="5081"/>
                  </a:cubicBezTo>
                  <a:cubicBezTo>
                    <a:pt x="9023" y="4902"/>
                    <a:pt x="9305" y="4483"/>
                    <a:pt x="9307" y="4015"/>
                  </a:cubicBezTo>
                  <a:lnTo>
                    <a:pt x="9307" y="2540"/>
                  </a:lnTo>
                  <a:cubicBezTo>
                    <a:pt x="9313" y="2087"/>
                    <a:pt x="9042" y="1673"/>
                    <a:pt x="8623" y="1490"/>
                  </a:cubicBezTo>
                  <a:close/>
                  <a:moveTo>
                    <a:pt x="5560" y="1494"/>
                  </a:moveTo>
                  <a:lnTo>
                    <a:pt x="5506" y="1522"/>
                  </a:lnTo>
                  <a:cubicBezTo>
                    <a:pt x="5430" y="1463"/>
                    <a:pt x="5353" y="1410"/>
                    <a:pt x="5273" y="1359"/>
                  </a:cubicBezTo>
                  <a:cubicBezTo>
                    <a:pt x="5315" y="1004"/>
                    <a:pt x="5618" y="729"/>
                    <a:pt x="5983" y="729"/>
                  </a:cubicBezTo>
                  <a:lnTo>
                    <a:pt x="5989" y="729"/>
                  </a:lnTo>
                  <a:lnTo>
                    <a:pt x="5995" y="729"/>
                  </a:lnTo>
                  <a:cubicBezTo>
                    <a:pt x="6294" y="729"/>
                    <a:pt x="6553" y="914"/>
                    <a:pt x="6658" y="1177"/>
                  </a:cubicBezTo>
                  <a:cubicBezTo>
                    <a:pt x="6214" y="1235"/>
                    <a:pt x="5829" y="1375"/>
                    <a:pt x="5560" y="149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3" name="Google Shape;243;p21"/>
          <p:cNvSpPr txBox="1"/>
          <p:nvPr/>
        </p:nvSpPr>
        <p:spPr>
          <a:xfrm>
            <a:off x="7019025" y="4258650"/>
            <a:ext cx="10227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  <a:latin typeface="Overpass"/>
                <a:ea typeface="Overpass"/>
                <a:cs typeface="Overpass"/>
                <a:sym typeface="Overpass"/>
              </a:rPr>
              <a:t>DATABASE</a:t>
            </a:r>
            <a:endParaRPr b="1" sz="1200">
              <a:solidFill>
                <a:srgbClr val="F3F3F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